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259" r:id="rId2"/>
    <p:sldId id="281" r:id="rId3"/>
    <p:sldId id="346" r:id="rId4"/>
    <p:sldId id="261" r:id="rId5"/>
    <p:sldId id="287" r:id="rId6"/>
    <p:sldId id="286" r:id="rId7"/>
    <p:sldId id="319" r:id="rId8"/>
    <p:sldId id="290" r:id="rId9"/>
    <p:sldId id="315" r:id="rId10"/>
    <p:sldId id="318" r:id="rId11"/>
    <p:sldId id="323" r:id="rId12"/>
    <p:sldId id="316" r:id="rId13"/>
    <p:sldId id="295" r:id="rId14"/>
    <p:sldId id="321" r:id="rId15"/>
    <p:sldId id="330" r:id="rId16"/>
    <p:sldId id="297" r:id="rId17"/>
    <p:sldId id="294" r:id="rId18"/>
    <p:sldId id="296" r:id="rId19"/>
    <p:sldId id="339" r:id="rId20"/>
    <p:sldId id="350" r:id="rId21"/>
    <p:sldId id="352" r:id="rId22"/>
    <p:sldId id="349" r:id="rId23"/>
    <p:sldId id="343" r:id="rId24"/>
    <p:sldId id="298" r:id="rId25"/>
    <p:sldId id="291" r:id="rId26"/>
    <p:sldId id="299" r:id="rId27"/>
    <p:sldId id="300" r:id="rId28"/>
    <p:sldId id="301" r:id="rId29"/>
    <p:sldId id="324" r:id="rId30"/>
    <p:sldId id="302" r:id="rId31"/>
    <p:sldId id="303" r:id="rId32"/>
    <p:sldId id="304" r:id="rId33"/>
    <p:sldId id="305" r:id="rId34"/>
    <p:sldId id="307" r:id="rId35"/>
    <p:sldId id="308" r:id="rId36"/>
    <p:sldId id="309" r:id="rId37"/>
    <p:sldId id="311" r:id="rId38"/>
    <p:sldId id="312" r:id="rId39"/>
    <p:sldId id="313" r:id="rId40"/>
    <p:sldId id="314" r:id="rId41"/>
    <p:sldId id="325" r:id="rId42"/>
    <p:sldId id="348" r:id="rId43"/>
    <p:sldId id="276" r:id="rId4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74" autoAdjust="0"/>
    <p:restoredTop sz="83977" autoAdjust="0"/>
  </p:normalViewPr>
  <p:slideViewPr>
    <p:cSldViewPr>
      <p:cViewPr varScale="1">
        <p:scale>
          <a:sx n="62" d="100"/>
          <a:sy n="62" d="100"/>
        </p:scale>
        <p:origin x="1692"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FC23D45-AA17-5A4B-AEB2-C950CF3986C0}" type="datetimeFigureOut">
              <a:rPr lang="en-US"/>
              <a:pPr/>
              <a:t>7/27/2018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DBD5819-42EB-8243-B8F9-688366E876C0}" type="slidenum">
              <a:rPr lang="en-US"/>
              <a:pPr/>
              <a:t>‹#›</a:t>
            </a:fld>
            <a:endParaRPr lang="en-US"/>
          </a:p>
        </p:txBody>
      </p:sp>
    </p:spTree>
    <p:extLst>
      <p:ext uri="{BB962C8B-B14F-4D97-AF65-F5344CB8AC3E}">
        <p14:creationId xmlns:p14="http://schemas.microsoft.com/office/powerpoint/2010/main" val="1119114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5DBCB14-A66D-8940-82F8-F7786DEDCD28}" type="datetimeFigureOut">
              <a:rPr lang="en-US"/>
              <a:pPr/>
              <a:t>7/27/2018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8D3E762-93C5-0C49-9BB8-31EEB84BFA15}" type="slidenum">
              <a:rPr lang="en-US"/>
              <a:pPr/>
              <a:t>‹#›</a:t>
            </a:fld>
            <a:endParaRPr lang="en-US"/>
          </a:p>
        </p:txBody>
      </p:sp>
    </p:spTree>
    <p:extLst>
      <p:ext uri="{BB962C8B-B14F-4D97-AF65-F5344CB8AC3E}">
        <p14:creationId xmlns:p14="http://schemas.microsoft.com/office/powerpoint/2010/main" val="3454447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0ECA9AB-C2D8-A44C-8124-006B099F3E05}" type="slidenum">
              <a:rPr lang="en-US"/>
              <a:pPr/>
              <a:t>1</a:t>
            </a:fld>
            <a:endParaRPr lang="en-US"/>
          </a:p>
        </p:txBody>
      </p:sp>
    </p:spTree>
    <p:extLst>
      <p:ext uri="{BB962C8B-B14F-4D97-AF65-F5344CB8AC3E}">
        <p14:creationId xmlns:p14="http://schemas.microsoft.com/office/powerpoint/2010/main" val="257008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buClr>
                <a:schemeClr val="tx1"/>
              </a:buClr>
            </a:pPr>
            <a:r>
              <a:rPr lang="en-US" sz="2800" u="sng">
                <a:latin typeface="Calibri" charset="0"/>
              </a:rPr>
              <a:t>Limbic system</a:t>
            </a:r>
          </a:p>
          <a:p>
            <a:pPr lvl="1">
              <a:lnSpc>
                <a:spcPct val="80000"/>
              </a:lnSpc>
              <a:spcBef>
                <a:spcPct val="0"/>
              </a:spcBef>
              <a:buClr>
                <a:schemeClr val="tx1"/>
              </a:buClr>
            </a:pPr>
            <a:r>
              <a:rPr lang="en-US" sz="2400" u="sng">
                <a:latin typeface="Calibri" charset="0"/>
              </a:rPr>
              <a:t>Hypothalamus</a:t>
            </a:r>
            <a:r>
              <a:rPr lang="en-US" sz="2400" b="1">
                <a:latin typeface="Calibri" charset="0"/>
              </a:rPr>
              <a:t> - </a:t>
            </a:r>
            <a:r>
              <a:rPr lang="en-US" sz="2400">
                <a:latin typeface="Calibri" charset="0"/>
              </a:rPr>
              <a:t>small structure in the brain located below the thalamus and directly above the pituitary gland, responsible for motivational behavior such as sleep, hunger, thirst, and sex.</a:t>
            </a:r>
          </a:p>
          <a:p>
            <a:pPr lvl="2">
              <a:lnSpc>
                <a:spcPct val="80000"/>
              </a:lnSpc>
              <a:spcBef>
                <a:spcPct val="0"/>
              </a:spcBef>
              <a:buClr>
                <a:schemeClr val="tx1"/>
              </a:buClr>
            </a:pPr>
            <a:r>
              <a:rPr lang="en-US" sz="2000">
                <a:latin typeface="Calibri" charset="0"/>
              </a:rPr>
              <a:t>Sits above and controls the </a:t>
            </a:r>
            <a:r>
              <a:rPr lang="en-US" sz="2000" u="sng">
                <a:latin typeface="Calibri" charset="0"/>
              </a:rPr>
              <a:t>pituitary gland</a:t>
            </a:r>
            <a:r>
              <a:rPr lang="en-US" sz="2000">
                <a:latin typeface="Calibri" charset="0"/>
              </a:rPr>
              <a:t> (master endocrine gland).</a:t>
            </a:r>
          </a:p>
          <a:p>
            <a:pPr lvl="1">
              <a:lnSpc>
                <a:spcPct val="80000"/>
              </a:lnSpc>
              <a:spcBef>
                <a:spcPct val="0"/>
              </a:spcBef>
              <a:buClr>
                <a:schemeClr val="tx1"/>
              </a:buClr>
            </a:pPr>
            <a:r>
              <a:rPr lang="en-US" sz="2400" u="sng">
                <a:latin typeface="Calibri" charset="0"/>
              </a:rPr>
              <a:t>Hippocampus</a:t>
            </a:r>
            <a:r>
              <a:rPr lang="en-US" sz="2400">
                <a:latin typeface="Calibri" charset="0"/>
              </a:rPr>
              <a:t> - curved structure located within each temporal lobe, responsible for the formation of long-term memories and the storage of memory for location of objects.</a:t>
            </a:r>
          </a:p>
          <a:p>
            <a:pPr lvl="1">
              <a:lnSpc>
                <a:spcPct val="80000"/>
              </a:lnSpc>
              <a:spcBef>
                <a:spcPct val="0"/>
              </a:spcBef>
              <a:buClr>
                <a:schemeClr val="tx1"/>
              </a:buClr>
            </a:pPr>
            <a:r>
              <a:rPr lang="en-US" sz="2400" u="sng">
                <a:latin typeface="Calibri" charset="0"/>
              </a:rPr>
              <a:t>Amygdala</a:t>
            </a:r>
            <a:r>
              <a:rPr lang="en-US" sz="2400">
                <a:latin typeface="Calibri" charset="0"/>
              </a:rPr>
              <a:t> - brain structure located near the hippocampus, responsible for fear responses and memory of fear.</a:t>
            </a:r>
          </a:p>
          <a:p>
            <a:pPr>
              <a:spcBef>
                <a:spcPct val="0"/>
              </a:spcBef>
            </a:pPr>
            <a:endParaRPr lang="en-US">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A23693C-9660-7E4A-8FB5-98B3C8BD4890}" type="slidenum">
              <a:rPr lang="en-US"/>
              <a:pPr/>
              <a:t>12</a:t>
            </a:fld>
            <a:endParaRPr lang="en-US"/>
          </a:p>
        </p:txBody>
      </p:sp>
    </p:spTree>
    <p:extLst>
      <p:ext uri="{BB962C8B-B14F-4D97-AF65-F5344CB8AC3E}">
        <p14:creationId xmlns:p14="http://schemas.microsoft.com/office/powerpoint/2010/main" val="177422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Neuroplasticity:</a:t>
            </a:r>
            <a:r>
              <a:rPr lang="en-US">
                <a:latin typeface="Calibri" charset="0"/>
              </a:rPr>
              <a:t> The brain's ability to reorganize itself by forming new neural connections throughout life. Neuroplasticity allows the neurons (nerve cells) in the brain to compensate for injury and disease and to adjust their activities in response to new situations or to changes in their environment.</a:t>
            </a:r>
          </a:p>
          <a:p>
            <a:pPr>
              <a:spcBef>
                <a:spcPct val="0"/>
              </a:spcBef>
            </a:pPr>
            <a:r>
              <a:rPr lang="en-US">
                <a:latin typeface="Calibri" charset="0"/>
              </a:rPr>
              <a:t>Brain reorganization takes place by mechanisms such as "axonal sprouting" in which undamaged axons grow new nerve endings to reconnect neurons whose links were injured or severed. Undamaged axons can also sprout nerve endings and connect with other undamaged nerve cells, forming new neural pathways to accomplish a needed function.</a:t>
            </a:r>
          </a:p>
          <a:p>
            <a:pPr>
              <a:spcBef>
                <a:spcPct val="0"/>
              </a:spcBef>
            </a:pPr>
            <a:r>
              <a:rPr lang="en-US">
                <a:latin typeface="Calibri" charset="0"/>
              </a:rPr>
              <a:t>For example, if one hemisphere of the brain is damaged, the intact hemisphere may take over some of its functions. The brain compensates for damage in effect by reorganizing and forming new connections between intact neurons. In order to reconnect, the neurons need to be stimulated through activity.</a:t>
            </a:r>
          </a:p>
          <a:p>
            <a:pPr>
              <a:spcBef>
                <a:spcPct val="0"/>
              </a:spcBef>
            </a:pPr>
            <a:endParaRPr lang="en-US">
              <a:latin typeface="Calibri" charset="0"/>
            </a:endParaRPr>
          </a:p>
          <a:p>
            <a:pPr>
              <a:spcBef>
                <a:spcPct val="0"/>
              </a:spcBef>
            </a:pPr>
            <a:endParaRPr lang="en-US">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7108000-0FB1-0942-9C1F-4143B440C4A0}" type="slidenum">
              <a:rPr lang="en-US"/>
              <a:pPr/>
              <a:t>14</a:t>
            </a:fld>
            <a:endParaRPr lang="en-US"/>
          </a:p>
        </p:txBody>
      </p:sp>
    </p:spTree>
    <p:extLst>
      <p:ext uri="{BB962C8B-B14F-4D97-AF65-F5344CB8AC3E}">
        <p14:creationId xmlns:p14="http://schemas.microsoft.com/office/powerpoint/2010/main" val="83288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D290D-775D-C54A-94B8-CA7A5C1ED526}" type="slidenum">
              <a:rPr lang="en-US" smtClean="0"/>
              <a:t>23</a:t>
            </a:fld>
            <a:endParaRPr lang="en-US"/>
          </a:p>
        </p:txBody>
      </p:sp>
    </p:spTree>
    <p:extLst>
      <p:ext uri="{BB962C8B-B14F-4D97-AF65-F5344CB8AC3E}">
        <p14:creationId xmlns:p14="http://schemas.microsoft.com/office/powerpoint/2010/main" val="315117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buFont typeface="Wingdings" charset="0"/>
              <a:buNone/>
            </a:pPr>
            <a:r>
              <a:rPr lang="en-US">
                <a:effectLst>
                  <a:outerShdw blurRad="38100" dist="38100" dir="2700000" algn="tl">
                    <a:srgbClr val="DDDDDD"/>
                  </a:outerShdw>
                </a:effectLst>
                <a:latin typeface="Calibri" charset="0"/>
              </a:rPr>
              <a:t>We all unconsciously repeat important information in conversations</a:t>
            </a:r>
          </a:p>
          <a:p>
            <a:pPr>
              <a:lnSpc>
                <a:spcPct val="90000"/>
              </a:lnSpc>
              <a:spcBef>
                <a:spcPct val="0"/>
              </a:spcBef>
              <a:buFont typeface="Wingdings" charset="0"/>
              <a:buNone/>
            </a:pPr>
            <a:r>
              <a:rPr lang="en-US">
                <a:effectLst>
                  <a:outerShdw blurRad="38100" dist="38100" dir="2700000" algn="tl">
                    <a:srgbClr val="DDDDDD"/>
                  </a:outerShdw>
                </a:effectLst>
                <a:latin typeface="Calibri" charset="0"/>
              </a:rPr>
              <a:t>All cultures teach important stories by verbal repetition</a:t>
            </a:r>
          </a:p>
          <a:p>
            <a:pPr>
              <a:lnSpc>
                <a:spcPct val="90000"/>
              </a:lnSpc>
              <a:spcBef>
                <a:spcPct val="0"/>
              </a:spcBef>
              <a:buFont typeface="Wingdings" charset="0"/>
              <a:buNone/>
            </a:pPr>
            <a:r>
              <a:rPr lang="en-US">
                <a:effectLst>
                  <a:outerShdw blurRad="38100" dist="38100" dir="2700000" algn="tl">
                    <a:srgbClr val="DDDDDD"/>
                  </a:outerShdw>
                </a:effectLst>
                <a:latin typeface="Calibri" charset="0"/>
              </a:rPr>
              <a:t>Chinese educators were taught to say everything TWICE…</a:t>
            </a:r>
          </a:p>
          <a:p>
            <a:pPr>
              <a:lnSpc>
                <a:spcPct val="90000"/>
              </a:lnSpc>
              <a:spcBef>
                <a:spcPct val="0"/>
              </a:spcBef>
              <a:buFont typeface="Wingdings" charset="0"/>
              <a:buNone/>
            </a:pPr>
            <a:r>
              <a:rPr lang="en-US">
                <a:effectLst>
                  <a:outerShdw blurRad="38100" dist="38100" dir="2700000" algn="tl">
                    <a:srgbClr val="DDDDDD"/>
                  </a:outerShdw>
                </a:effectLst>
                <a:latin typeface="Calibri" charset="0"/>
              </a:rPr>
              <a:t>Most educators discover that repetition is valuable</a:t>
            </a:r>
          </a:p>
          <a:p>
            <a:pPr>
              <a:spcBef>
                <a:spcPct val="0"/>
              </a:spcBef>
            </a:pPr>
            <a:endParaRPr lang="en-US">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C52E21F-D5C1-4B4B-AC16-D007513482C8}" type="slidenum">
              <a:rPr lang="en-US"/>
              <a:pPr/>
              <a:t>27</a:t>
            </a:fld>
            <a:endParaRPr lang="en-US"/>
          </a:p>
        </p:txBody>
      </p:sp>
    </p:spTree>
    <p:extLst>
      <p:ext uri="{BB962C8B-B14F-4D97-AF65-F5344CB8AC3E}">
        <p14:creationId xmlns:p14="http://schemas.microsoft.com/office/powerpoint/2010/main" val="52280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Neural circuits maturing at different ages in the brain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C751C1B-C3A6-2342-9787-BAB49A088BBA}" type="slidenum">
              <a:rPr lang="en-US"/>
              <a:pPr/>
              <a:t>28</a:t>
            </a:fld>
            <a:endParaRPr lang="en-US"/>
          </a:p>
        </p:txBody>
      </p:sp>
    </p:spTree>
    <p:extLst>
      <p:ext uri="{BB962C8B-B14F-4D97-AF65-F5344CB8AC3E}">
        <p14:creationId xmlns:p14="http://schemas.microsoft.com/office/powerpoint/2010/main" val="9325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ILS = Inspiring learning strategies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C0CA633-B714-CC42-B6FD-D1E86A412888}" type="slidenum">
              <a:rPr lang="en-US"/>
              <a:pPr/>
              <a:t>29</a:t>
            </a:fld>
            <a:endParaRPr lang="en-US"/>
          </a:p>
        </p:txBody>
      </p:sp>
    </p:spTree>
    <p:extLst>
      <p:ext uri="{BB962C8B-B14F-4D97-AF65-F5344CB8AC3E}">
        <p14:creationId xmlns:p14="http://schemas.microsoft.com/office/powerpoint/2010/main" val="349432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3"/>
          <p:cNvSpPr>
            <a:spLocks noGrp="1" noChangeArrowheads="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t>Microsoft </a:t>
            </a:r>
            <a:r>
              <a:rPr lang="en-US" b="1"/>
              <a:t>Engineering Excellence</a:t>
            </a:r>
            <a:endParaRPr lang="en-US"/>
          </a:p>
        </p:txBody>
      </p:sp>
      <p:sp>
        <p:nvSpPr>
          <p:cNvPr id="77827" name="Rectangle 25"/>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t>Microsoft Confidential</a:t>
            </a:r>
          </a:p>
        </p:txBody>
      </p:sp>
      <p:sp>
        <p:nvSpPr>
          <p:cNvPr id="77828" name="Rectangle 26"/>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438136F-0239-A841-B523-7C6E9AF283AF}" type="slidenum">
              <a:rPr lang="en-US"/>
              <a:pPr/>
              <a:t>43</a:t>
            </a:fld>
            <a:endParaRPr lang="en-US"/>
          </a:p>
        </p:txBody>
      </p:sp>
      <p:sp>
        <p:nvSpPr>
          <p:cNvPr id="77829" name="Rectangle 2"/>
          <p:cNvSpPr>
            <a:spLocks noGrp="1" noRot="1" noChangeAspect="1" noChangeArrowheads="1" noTextEdit="1"/>
          </p:cNvSpPr>
          <p:nvPr>
            <p:ph type="sldImg"/>
          </p:nvPr>
        </p:nvSpPr>
        <p:spPr bwMode="auto">
          <a:xfrm>
            <a:off x="1119188" y="457200"/>
            <a:ext cx="4618037" cy="34655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30" name="Rectangle 3"/>
          <p:cNvSpPr>
            <a:spLocks noGrp="1" noChangeArrowheads="1"/>
          </p:cNvSpPr>
          <p:nvPr>
            <p:ph type="body" idx="1"/>
          </p:nvPr>
        </p:nvSpPr>
        <p:spPr bwMode="auto">
          <a:xfrm>
            <a:off x="307975" y="4208463"/>
            <a:ext cx="6261100" cy="4670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5290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CFADC0D-8EFB-A446-9772-77AB928B0F56}" type="slidenum">
              <a:rPr lang="en-US"/>
              <a:pPr/>
              <a:t>2</a:t>
            </a:fld>
            <a:endParaRPr lang="en-US"/>
          </a:p>
        </p:txBody>
      </p:sp>
    </p:spTree>
    <p:extLst>
      <p:ext uri="{BB962C8B-B14F-4D97-AF65-F5344CB8AC3E}">
        <p14:creationId xmlns:p14="http://schemas.microsoft.com/office/powerpoint/2010/main" val="7331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nSpc>
                <a:spcPct val="80000"/>
              </a:lnSpc>
              <a:spcBef>
                <a:spcPct val="0"/>
              </a:spcBef>
            </a:pPr>
            <a:endParaRPr lang="en-US">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110AD31-A568-0C4F-AE41-711E158D14FD}" type="slidenum">
              <a:rPr lang="en-US"/>
              <a:pPr/>
              <a:t>4</a:t>
            </a:fld>
            <a:endParaRPr lang="en-US"/>
          </a:p>
        </p:txBody>
      </p:sp>
    </p:spTree>
    <p:extLst>
      <p:ext uri="{BB962C8B-B14F-4D97-AF65-F5344CB8AC3E}">
        <p14:creationId xmlns:p14="http://schemas.microsoft.com/office/powerpoint/2010/main" val="237875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649AE570-7421-DE4C-B56A-2591136CE845}" type="slidenum">
              <a:rPr lang="en-US"/>
              <a:pPr/>
              <a:t>5</a:t>
            </a:fld>
            <a:endParaRPr lang="en-US"/>
          </a:p>
        </p:txBody>
      </p:sp>
    </p:spTree>
    <p:extLst>
      <p:ext uri="{BB962C8B-B14F-4D97-AF65-F5344CB8AC3E}">
        <p14:creationId xmlns:p14="http://schemas.microsoft.com/office/powerpoint/2010/main" val="176737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a:latin typeface="Calibri" charset="0"/>
              </a:rPr>
              <a:t>Neurons - the basic cell that makes up the nervous system and which receives and sends messages within that system. </a:t>
            </a:r>
          </a:p>
          <a:p>
            <a:pPr>
              <a:spcBef>
                <a:spcPct val="0"/>
              </a:spcBef>
            </a:pPr>
            <a:r>
              <a:rPr lang="en-US" sz="1000">
                <a:latin typeface="Calibri" charset="0"/>
              </a:rPr>
              <a:t>Parts of a Neuron: Dendrites - branch-like structures that receive messages from other neurons. </a:t>
            </a:r>
          </a:p>
          <a:p>
            <a:pPr>
              <a:spcBef>
                <a:spcPct val="0"/>
              </a:spcBef>
            </a:pPr>
            <a:r>
              <a:rPr lang="en-US" sz="1000">
                <a:latin typeface="Calibri" charset="0"/>
              </a:rPr>
              <a:t>Soma - the cell body of the neuron, responsible for maintaining the life of the cell. </a:t>
            </a:r>
          </a:p>
          <a:p>
            <a:pPr>
              <a:spcBef>
                <a:spcPct val="0"/>
              </a:spcBef>
            </a:pPr>
            <a:r>
              <a:rPr lang="en-US" sz="1000">
                <a:latin typeface="Calibri" charset="0"/>
              </a:rPr>
              <a:t>Axon - long tube-like structure that carries the neural message to other cells. </a:t>
            </a:r>
          </a:p>
          <a:p>
            <a:pPr>
              <a:spcBef>
                <a:spcPct val="0"/>
              </a:spcBef>
            </a:pPr>
            <a:r>
              <a:rPr lang="en-US" sz="1000">
                <a:latin typeface="Calibri" charset="0"/>
              </a:rPr>
              <a:t>Other Types of Brain Cells:  Glial cells - grey fatty cells that: provide support for the neurons to grow on and around, deliver nutrients to neurons, produce myelin to coat axons, Myelin - fatty substances produced by certain glial cells that coat the axons of neurons to insulate, protect, and speed up the neural impulse. clean up waste products and dead neurons.  </a:t>
            </a:r>
          </a:p>
          <a:p>
            <a:pPr>
              <a:spcBef>
                <a:spcPct val="0"/>
              </a:spcBef>
            </a:pPr>
            <a:r>
              <a:rPr lang="en-US" sz="1000">
                <a:latin typeface="Calibri" charset="0"/>
              </a:rPr>
              <a:t>Neurons in the Body  - Nerves – bundles of axons in the body that travel together through the body. </a:t>
            </a:r>
            <a:endParaRPr lang="en-US">
              <a:latin typeface="Calibri"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D14E2F0-B542-384A-A36E-B165E2C9FE00}" type="slidenum">
              <a:rPr lang="en-US"/>
              <a:pPr/>
              <a:t>6</a:t>
            </a:fld>
            <a:endParaRPr lang="en-US"/>
          </a:p>
        </p:txBody>
      </p:sp>
    </p:spTree>
    <p:extLst>
      <p:ext uri="{BB962C8B-B14F-4D97-AF65-F5344CB8AC3E}">
        <p14:creationId xmlns:p14="http://schemas.microsoft.com/office/powerpoint/2010/main" val="148710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a:latin typeface="Calibri" charset="0"/>
              </a:rPr>
              <a:t>A little neuroscience 101 here: neurons are the basic cellular building blocks of the brain. A neuron is made up of dendrites, which receives signals from other neurons, the cell body, which processes those signals and the axon, a long </a:t>
            </a:r>
            <a:r>
              <a:rPr lang="ja-JP" altLang="en-US" sz="1000">
                <a:latin typeface="Calibri" charset="0"/>
              </a:rPr>
              <a:t>“</a:t>
            </a:r>
            <a:r>
              <a:rPr lang="en-US" sz="1000">
                <a:latin typeface="Calibri" charset="0"/>
              </a:rPr>
              <a:t>cable</a:t>
            </a:r>
            <a:r>
              <a:rPr lang="ja-JP" altLang="en-US" sz="1000">
                <a:latin typeface="Calibri" charset="0"/>
              </a:rPr>
              <a:t>”</a:t>
            </a:r>
            <a:r>
              <a:rPr lang="en-US" sz="1000">
                <a:latin typeface="Calibri" charset="0"/>
              </a:rPr>
              <a:t> that reaches out and interacts with other neuron</a:t>
            </a:r>
            <a:r>
              <a:rPr lang="ja-JP" altLang="en-US" sz="1000">
                <a:latin typeface="Calibri" charset="0"/>
              </a:rPr>
              <a:t>’</a:t>
            </a:r>
            <a:r>
              <a:rPr lang="en-US" sz="1000">
                <a:latin typeface="Calibri" charset="0"/>
              </a:rPr>
              <a:t>s dendrites. When different parts of the brain communicate and coordinate with each other, they send </a:t>
            </a:r>
            <a:r>
              <a:rPr lang="en-US" sz="1000" i="1">
                <a:latin typeface="Calibri" charset="0"/>
              </a:rPr>
              <a:t>nerve impulses, </a:t>
            </a:r>
            <a:r>
              <a:rPr lang="en-US" sz="1000">
                <a:latin typeface="Calibri" charset="0"/>
              </a:rPr>
              <a:t>which are electrical charges that travel down the axon of a neuron, eventually reaching the next neuron in the chain.</a:t>
            </a:r>
          </a:p>
          <a:p>
            <a:pPr>
              <a:spcBef>
                <a:spcPct val="0"/>
              </a:spcBef>
            </a:pPr>
            <a:r>
              <a:rPr lang="en-US" sz="1000">
                <a:latin typeface="Calibri" charset="0"/>
              </a:rPr>
              <a:t>Imagine a row of dominos stacked closely together – when a neuron fires, it is like knocking down the first domino in a long chain. This process repeats from neuron to neuron, until the nerve signals reach their destination. These firings happen at incredibly fast speeds, which is why your friends are able to </a:t>
            </a:r>
            <a:r>
              <a:rPr lang="ja-JP" altLang="en-US" sz="1000">
                <a:latin typeface="Calibri" charset="0"/>
              </a:rPr>
              <a:t>“</a:t>
            </a:r>
            <a:r>
              <a:rPr lang="en-US" sz="1000">
                <a:latin typeface="Calibri" charset="0"/>
              </a:rPr>
              <a:t>Like</a:t>
            </a:r>
            <a:r>
              <a:rPr lang="ja-JP" altLang="en-US" sz="1000">
                <a:latin typeface="Calibri" charset="0"/>
              </a:rPr>
              <a:t>”</a:t>
            </a:r>
            <a:r>
              <a:rPr lang="en-US" sz="1000">
                <a:latin typeface="Calibri" charset="0"/>
              </a:rPr>
              <a:t> your witty Facebook status update less than a second after you post it.</a:t>
            </a:r>
          </a:p>
          <a:p>
            <a:pPr>
              <a:spcBef>
                <a:spcPct val="0"/>
              </a:spcBef>
            </a:pPr>
            <a:r>
              <a:rPr lang="en-US" sz="1000" b="1">
                <a:latin typeface="Calibri" charset="0"/>
              </a:rPr>
              <a:t>How Myelination Affects Nerve Impulses</a:t>
            </a:r>
          </a:p>
          <a:p>
            <a:pPr>
              <a:spcBef>
                <a:spcPct val="0"/>
              </a:spcBef>
            </a:pPr>
            <a:r>
              <a:rPr lang="en-US" sz="1000">
                <a:latin typeface="Calibri" charset="0"/>
              </a:rPr>
              <a:t>We sometimes refer to our brains as </a:t>
            </a:r>
            <a:r>
              <a:rPr lang="ja-JP" altLang="en-US" sz="1000">
                <a:latin typeface="Calibri" charset="0"/>
              </a:rPr>
              <a:t>“</a:t>
            </a:r>
            <a:r>
              <a:rPr lang="en-US" sz="1000">
                <a:latin typeface="Calibri" charset="0"/>
              </a:rPr>
              <a:t>grey matter</a:t>
            </a:r>
            <a:r>
              <a:rPr lang="ja-JP" altLang="en-US" sz="1000">
                <a:latin typeface="Calibri" charset="0"/>
              </a:rPr>
              <a:t>”</a:t>
            </a:r>
            <a:r>
              <a:rPr lang="en-US" sz="1000">
                <a:latin typeface="Calibri" charset="0"/>
              </a:rPr>
              <a:t> because from the outside, the brain looks mostly grey – that</a:t>
            </a:r>
            <a:r>
              <a:rPr lang="ja-JP" altLang="en-US" sz="1000">
                <a:latin typeface="Calibri" charset="0"/>
              </a:rPr>
              <a:t>’</a:t>
            </a:r>
            <a:r>
              <a:rPr lang="en-US" sz="1000">
                <a:latin typeface="Calibri" charset="0"/>
              </a:rPr>
              <a:t>s what color our neuron cell bodies appear as. But there is also a lot of </a:t>
            </a:r>
            <a:r>
              <a:rPr lang="ja-JP" altLang="en-US" sz="1000">
                <a:latin typeface="Calibri" charset="0"/>
              </a:rPr>
              <a:t>“</a:t>
            </a:r>
            <a:r>
              <a:rPr lang="en-US" sz="1000">
                <a:latin typeface="Calibri" charset="0"/>
              </a:rPr>
              <a:t>white matter</a:t>
            </a:r>
            <a:r>
              <a:rPr lang="ja-JP" altLang="en-US" sz="1000">
                <a:latin typeface="Calibri" charset="0"/>
              </a:rPr>
              <a:t>”</a:t>
            </a:r>
            <a:r>
              <a:rPr lang="en-US" sz="1000">
                <a:latin typeface="Calibri" charset="0"/>
              </a:rPr>
              <a:t> in our brains that fills nearly 50% of our brains.</a:t>
            </a:r>
          </a:p>
          <a:p>
            <a:pPr>
              <a:spcBef>
                <a:spcPct val="0"/>
              </a:spcBef>
            </a:pPr>
            <a:r>
              <a:rPr lang="en-US" sz="1000">
                <a:latin typeface="Calibri" charset="0"/>
              </a:rPr>
              <a:t>That white stuff is myelin, a fatty tissue that covers much of the long axons that extend out of our neurons. Scientists have found that myelination increases the speed and strength of the nerve impulses by forcing the electrical charge to jump across the myelin sheath to the next open spot on the axon.</a:t>
            </a:r>
          </a:p>
          <a:p>
            <a:pPr>
              <a:spcBef>
                <a:spcPct val="0"/>
              </a:spcBef>
            </a:pPr>
            <a:r>
              <a:rPr lang="en-US" sz="1000">
                <a:latin typeface="Calibri" charset="0"/>
              </a:rPr>
              <a:t>There</a:t>
            </a:r>
            <a:r>
              <a:rPr lang="ja-JP" altLang="en-US" sz="1000">
                <a:latin typeface="Calibri" charset="0"/>
              </a:rPr>
              <a:t>’</a:t>
            </a:r>
            <a:r>
              <a:rPr lang="en-US" sz="1000">
                <a:latin typeface="Calibri" charset="0"/>
              </a:rPr>
              <a:t>s one final point to make here – how do we know myelin improves performance?</a:t>
            </a:r>
          </a:p>
          <a:p>
            <a:pPr>
              <a:spcBef>
                <a:spcPct val="0"/>
              </a:spcBef>
            </a:pPr>
            <a:r>
              <a:rPr lang="en-US" sz="1000">
                <a:latin typeface="Calibri" charset="0"/>
              </a:rPr>
              <a:t>Well, that</a:t>
            </a:r>
            <a:r>
              <a:rPr lang="ja-JP" altLang="en-US" sz="1000">
                <a:latin typeface="Calibri" charset="0"/>
              </a:rPr>
              <a:t>’</a:t>
            </a:r>
            <a:r>
              <a:rPr lang="en-US" sz="1000">
                <a:latin typeface="Calibri" charset="0"/>
              </a:rPr>
              <a:t>s tough to prove definitively. We can tell for sure that increases the speed and strength of the nerve impulse – which seems helpful for learning, but not conclusive. However, we can</a:t>
            </a:r>
            <a:r>
              <a:rPr lang="ja-JP" altLang="en-US" sz="1000">
                <a:latin typeface="Calibri" charset="0"/>
              </a:rPr>
              <a:t>’</a:t>
            </a:r>
            <a:r>
              <a:rPr lang="en-US" sz="1000">
                <a:latin typeface="Calibri" charset="0"/>
              </a:rPr>
              <a:t>t just cut into people</a:t>
            </a:r>
            <a:r>
              <a:rPr lang="ja-JP" altLang="en-US" sz="1000">
                <a:latin typeface="Calibri" charset="0"/>
              </a:rPr>
              <a:t>’</a:t>
            </a:r>
            <a:r>
              <a:rPr lang="en-US" sz="1000">
                <a:latin typeface="Calibri" charset="0"/>
              </a:rPr>
              <a:t>s brains and look for myelin directly without running afoul whole bunch of ethical and legal issues.</a:t>
            </a:r>
          </a:p>
          <a:p>
            <a:pPr>
              <a:spcBef>
                <a:spcPct val="0"/>
              </a:spcBef>
            </a:pPr>
            <a:r>
              <a:rPr lang="en-US" sz="1000">
                <a:latin typeface="Calibri" charset="0"/>
              </a:rPr>
              <a:t>One compelling piece of evidence comes from brain scans of expert musicians. There</a:t>
            </a:r>
            <a:r>
              <a:rPr lang="ja-JP" altLang="en-US" sz="1000">
                <a:latin typeface="Calibri" charset="0"/>
              </a:rPr>
              <a:t>’</a:t>
            </a:r>
            <a:r>
              <a:rPr lang="en-US" sz="1000">
                <a:latin typeface="Calibri" charset="0"/>
              </a:rPr>
              <a:t>s been a lot of research done on how musician brains differ from the brains of ordinary people – and one specific study used a particular brain scan called Diffusion MRI, which gives us information about tissues and fibers inside the scan region in an non-invasive way.</a:t>
            </a:r>
          </a:p>
          <a:p>
            <a:pPr>
              <a:spcBef>
                <a:spcPct val="0"/>
              </a:spcBef>
            </a:pPr>
            <a:r>
              <a:rPr lang="en-US" sz="1000">
                <a:latin typeface="Calibri" charset="0"/>
              </a:rPr>
              <a:t>The takeaway: practicing skills over time causes those neural pathways to work better in unison via myelination. To improve your performance, you need to practice FREQUENTLY, and get lots of feedback so you practice CORRECTLY and enhance the right things.</a:t>
            </a:r>
          </a:p>
          <a:p>
            <a:pPr>
              <a:spcBef>
                <a:spcPct val="0"/>
              </a:spcBef>
            </a:pPr>
            <a:endParaRPr lang="en-US" sz="1000">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1D6C793-0F59-A34E-BD71-F93D53859EC4}" type="slidenum">
              <a:rPr lang="en-US"/>
              <a:pPr/>
              <a:t>7</a:t>
            </a:fld>
            <a:endParaRPr lang="en-US"/>
          </a:p>
        </p:txBody>
      </p:sp>
    </p:spTree>
    <p:extLst>
      <p:ext uri="{BB962C8B-B14F-4D97-AF65-F5344CB8AC3E}">
        <p14:creationId xmlns:p14="http://schemas.microsoft.com/office/powerpoint/2010/main" val="315231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a:latin typeface="Calibri" charset="0"/>
              </a:rPr>
              <a:t>Synaptic pruning eliminates weaker synaptic contacts while stronger connections are kept and strengthened. Experience determines which connections will be strengthened and which will be pruned; connections that have been activated most frequently are preserved. Neurons must have a purpose to survive. Without a purpose, neurons die through a process called apoptosis in which neurons that do not receive or transmit information become damaged and die. Ineffective or weak connections are "pruned" in much the same way a gardener would prune a tree or bush, giving the plant the desired shape. It is plasticity that enables the process of developing and pruning connections, allowing the brain to adapt itself to its environment.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44DC883-D5AD-AD43-93E4-705CEC370CDB}" type="slidenum">
              <a:rPr lang="en-US"/>
              <a:pPr/>
              <a:t>8</a:t>
            </a:fld>
            <a:endParaRPr lang="en-US"/>
          </a:p>
        </p:txBody>
      </p:sp>
    </p:spTree>
    <p:extLst>
      <p:ext uri="{BB962C8B-B14F-4D97-AF65-F5344CB8AC3E}">
        <p14:creationId xmlns:p14="http://schemas.microsoft.com/office/powerpoint/2010/main" val="360509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Dopamine is a particular neurotransmitter with many roles in the brain, including: - Cardiovascular and renal control - Movement and balance - Reward and addiction - Pleasure, emotion - Normal cognitive function (thinking).</a:t>
            </a:r>
          </a:p>
          <a:p>
            <a:pPr>
              <a:spcBef>
                <a:spcPct val="0"/>
              </a:spcBef>
            </a:pPr>
            <a:endParaRPr lang="en-US">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0438FE2-6137-7640-BB4B-2B7DFD178F82}" type="slidenum">
              <a:rPr lang="en-US"/>
              <a:pPr/>
              <a:t>9</a:t>
            </a:fld>
            <a:endParaRPr lang="en-US"/>
          </a:p>
        </p:txBody>
      </p:sp>
    </p:spTree>
    <p:extLst>
      <p:ext uri="{BB962C8B-B14F-4D97-AF65-F5344CB8AC3E}">
        <p14:creationId xmlns:p14="http://schemas.microsoft.com/office/powerpoint/2010/main" val="80367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38287325" indent="-37825363">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92F0DA5-D92D-014E-980F-1C76B7037255}" type="slidenum">
              <a:rPr lang="en-US">
                <a:latin typeface="Times New Roman" charset="0"/>
                <a:ea typeface="MS PGothic" charset="0"/>
                <a:cs typeface="MS PGothic" charset="0"/>
              </a:rPr>
              <a:pPr/>
              <a:t>10</a:t>
            </a:fld>
            <a:endParaRPr lang="en-US">
              <a:latin typeface="Times New Roman" charset="0"/>
              <a:ea typeface="MS PGothic" charset="0"/>
              <a:cs typeface="MS PGothic"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21079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3721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590800" y="2286000"/>
            <a:ext cx="6180224" cy="1470025"/>
          </a:xfrm>
        </p:spPr>
        <p:txBody>
          <a:bodyPr anchor="t"/>
          <a:lstStyle>
            <a:lvl1pPr algn="r">
              <a:defRPr b="1" cap="small" baseline="0">
                <a:solidFill>
                  <a:srgbClr val="0033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a:buNone/>
              <a:defRPr sz="2000" baseline="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19724475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738D67F-0BE1-1148-A2ED-4871114C3BA5}" type="datetimeFigureOut">
              <a:rPr lang="en-US"/>
              <a:pPr/>
              <a:t>7/27/2018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434A9D-BF5A-B246-B77F-1FE81B3584A5}" type="slidenum">
              <a:rPr lang="en-US"/>
              <a:pPr/>
              <a:t>‹#›</a:t>
            </a:fld>
            <a:endParaRPr lang="en-US"/>
          </a:p>
        </p:txBody>
      </p:sp>
    </p:spTree>
    <p:extLst>
      <p:ext uri="{BB962C8B-B14F-4D97-AF65-F5344CB8AC3E}">
        <p14:creationId xmlns:p14="http://schemas.microsoft.com/office/powerpoint/2010/main" val="2944240537"/>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9B6CAD6-120A-6A4D-90D7-2E38D3178B50}" type="datetimeFigureOut">
              <a:rPr lang="en-US"/>
              <a:pPr/>
              <a:t>7/27/2018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3B9C1F-F76D-5140-BC3C-E130EC19B1F7}" type="slidenum">
              <a:rPr lang="en-US"/>
              <a:pPr/>
              <a:t>‹#›</a:t>
            </a:fld>
            <a:endParaRPr lang="en-US"/>
          </a:p>
        </p:txBody>
      </p:sp>
    </p:spTree>
    <p:extLst>
      <p:ext uri="{BB962C8B-B14F-4D97-AF65-F5344CB8AC3E}">
        <p14:creationId xmlns:p14="http://schemas.microsoft.com/office/powerpoint/2010/main" val="344419446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fld id="{278A4D32-AF96-E446-86A0-0BAED388D225}" type="datetimeFigureOut">
              <a:rPr lang="en-US"/>
              <a:pPr/>
              <a:t>7/27/2018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278720E-65E8-0744-B6F5-BE0FD9F39295}" type="slidenum">
              <a:rPr lang="en-US"/>
              <a:pPr/>
              <a:t>‹#›</a:t>
            </a:fld>
            <a:endParaRPr lang="en-US"/>
          </a:p>
        </p:txBody>
      </p:sp>
    </p:spTree>
    <p:extLst>
      <p:ext uri="{BB962C8B-B14F-4D97-AF65-F5344CB8AC3E}">
        <p14:creationId xmlns:p14="http://schemas.microsoft.com/office/powerpoint/2010/main" val="224760123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725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0" y="3048000"/>
            <a:ext cx="4343400" cy="1362075"/>
          </a:xfrm>
        </p:spPr>
        <p:txBody>
          <a:bodyPr anchor="b"/>
          <a:lstStyle>
            <a:lvl1pPr algn="l">
              <a:defRPr sz="4000" b="1" cap="small" baseline="0">
                <a:solidFill>
                  <a:srgbClr val="003300"/>
                </a:solidFill>
              </a:defRPr>
            </a:lvl1pPr>
          </a:lstStyle>
          <a:p>
            <a:r>
              <a:rPr lang="en-US" smtClean="0"/>
              <a:t>Click to edit Master title style</a:t>
            </a:r>
            <a:endParaRPr lang="en-US" dirty="0"/>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a:buNone/>
              <a:defRPr sz="1800"/>
            </a:lvl1pPr>
          </a:lstStyle>
          <a:p>
            <a:pPr lvl="0"/>
            <a:r>
              <a:rPr lang="en-US" noProof="0" smtClean="0"/>
              <a:t>Drag picture to placeholder or click icon to add</a:t>
            </a:r>
            <a:endParaRPr lang="en-US" noProof="0" dirty="0"/>
          </a:p>
        </p:txBody>
      </p:sp>
      <p:sp>
        <p:nvSpPr>
          <p:cNvPr id="6" name="Date Placeholder 3"/>
          <p:cNvSpPr>
            <a:spLocks noGrp="1"/>
          </p:cNvSpPr>
          <p:nvPr>
            <p:ph type="dt" sz="half" idx="14"/>
          </p:nvPr>
        </p:nvSpPr>
        <p:spPr/>
        <p:txBody>
          <a:bodyPr/>
          <a:lstStyle>
            <a:lvl1pPr>
              <a:defRPr/>
            </a:lvl1pPr>
          </a:lstStyle>
          <a:p>
            <a:fld id="{E930C542-FA31-BE41-A30C-5003B43EAC2D}" type="datetimeFigureOut">
              <a:rPr lang="en-US"/>
              <a:pPr/>
              <a:t>7/27/2018</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8AEE3E00-2E19-0947-9F47-B27D16E87C20}" type="slidenum">
              <a:rPr lang="en-US"/>
              <a:pPr/>
              <a:t>‹#›</a:t>
            </a:fld>
            <a:endParaRPr lang="en-US"/>
          </a:p>
        </p:txBody>
      </p:sp>
    </p:spTree>
    <p:extLst>
      <p:ext uri="{BB962C8B-B14F-4D97-AF65-F5344CB8AC3E}">
        <p14:creationId xmlns:p14="http://schemas.microsoft.com/office/powerpoint/2010/main" val="6024805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a:defRPr lang="en-US" dirty="0"/>
            </a:lvl1pPr>
          </a:lstStyle>
          <a:p>
            <a:r>
              <a:rPr lang="en-US"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695A8A1-FF62-3C45-8E78-1A8BE9811D0B}" type="datetimeFigureOut">
              <a:rPr lang="en-US"/>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A4D0BA-9F98-1F45-8349-28F65A3B01F3}" type="slidenum">
              <a:rPr lang="en-US"/>
              <a:pPr/>
              <a:t>‹#›</a:t>
            </a:fld>
            <a:endParaRPr lang="en-US"/>
          </a:p>
        </p:txBody>
      </p:sp>
    </p:spTree>
    <p:extLst>
      <p:ext uri="{BB962C8B-B14F-4D97-AF65-F5344CB8AC3E}">
        <p14:creationId xmlns:p14="http://schemas.microsoft.com/office/powerpoint/2010/main" val="366454779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1A1953E-C398-0047-8632-A7D225778F71}" type="datetimeFigureOut">
              <a:rPr lang="en-US"/>
              <a:pPr/>
              <a:t>7/27/2018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8882C7-4798-2E44-B114-353C172C6626}" type="slidenum">
              <a:rPr lang="en-US"/>
              <a:pPr/>
              <a:t>‹#›</a:t>
            </a:fld>
            <a:endParaRPr lang="en-US"/>
          </a:p>
        </p:txBody>
      </p:sp>
    </p:spTree>
    <p:extLst>
      <p:ext uri="{BB962C8B-B14F-4D97-AF65-F5344CB8AC3E}">
        <p14:creationId xmlns:p14="http://schemas.microsoft.com/office/powerpoint/2010/main" val="3025306795"/>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B59E90-D07C-F746-A3B3-33009A0D761C}" type="datetimeFigureOut">
              <a:rPr lang="en-US"/>
              <a:pPr/>
              <a:t>7/27/2018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73D1F1B-A443-204A-9FEA-3170C8C5EE4D}" type="slidenum">
              <a:rPr lang="en-US"/>
              <a:pPr/>
              <a:t>‹#›</a:t>
            </a:fld>
            <a:endParaRPr lang="en-US"/>
          </a:p>
        </p:txBody>
      </p:sp>
    </p:spTree>
    <p:extLst>
      <p:ext uri="{BB962C8B-B14F-4D97-AF65-F5344CB8AC3E}">
        <p14:creationId xmlns:p14="http://schemas.microsoft.com/office/powerpoint/2010/main" val="4172865028"/>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484217-4A88-C349-BE8A-5191672AF02F}" type="datetimeFigureOut">
              <a:rPr lang="en-US"/>
              <a:pPr/>
              <a:t>7/27/2018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55C3806-F9DB-5544-A952-48AD1DAE6BB2}" type="slidenum">
              <a:rPr lang="en-US"/>
              <a:pPr/>
              <a:t>‹#›</a:t>
            </a:fld>
            <a:endParaRPr lang="en-US"/>
          </a:p>
        </p:txBody>
      </p:sp>
    </p:spTree>
    <p:extLst>
      <p:ext uri="{BB962C8B-B14F-4D97-AF65-F5344CB8AC3E}">
        <p14:creationId xmlns:p14="http://schemas.microsoft.com/office/powerpoint/2010/main" val="89776487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6B933D-9668-D646-A6C1-D039D5D3ADC9}" type="datetimeFigureOut">
              <a:rPr lang="en-US"/>
              <a:pPr/>
              <a:t>7/27/2018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93464C-D8B5-BB42-B9BA-176F57639BF8}" type="slidenum">
              <a:rPr lang="en-US"/>
              <a:pPr/>
              <a:t>‹#›</a:t>
            </a:fld>
            <a:endParaRPr lang="en-US"/>
          </a:p>
        </p:txBody>
      </p:sp>
    </p:spTree>
    <p:extLst>
      <p:ext uri="{BB962C8B-B14F-4D97-AF65-F5344CB8AC3E}">
        <p14:creationId xmlns:p14="http://schemas.microsoft.com/office/powerpoint/2010/main" val="2211539076"/>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54D36D5-FB3D-494B-9330-23A1977D535A}" type="datetimeFigureOut">
              <a:rPr lang="en-US"/>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002C24-A871-5A4A-9475-A7547BE46F4C}" type="slidenum">
              <a:rPr lang="en-US"/>
              <a:pPr/>
              <a:t>‹#›</a:t>
            </a:fld>
            <a:endParaRPr lang="en-US"/>
          </a:p>
        </p:txBody>
      </p:sp>
    </p:spTree>
    <p:extLst>
      <p:ext uri="{BB962C8B-B14F-4D97-AF65-F5344CB8AC3E}">
        <p14:creationId xmlns:p14="http://schemas.microsoft.com/office/powerpoint/2010/main" val="3729459922"/>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7D0E7C-002F-DD44-9D5A-EB5A8E716FBC}" type="datetimeFigureOut">
              <a:rPr lang="en-US"/>
              <a:pPr/>
              <a:t>7/27/2018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D36A73-C3D4-AB42-9789-3D0B9CD36118}" type="slidenum">
              <a:rPr lang="en-US"/>
              <a:pPr/>
              <a:t>‹#›</a:t>
            </a:fld>
            <a:endParaRPr lang="en-US"/>
          </a:p>
        </p:txBody>
      </p:sp>
    </p:spTree>
    <p:extLst>
      <p:ext uri="{BB962C8B-B14F-4D97-AF65-F5344CB8AC3E}">
        <p14:creationId xmlns:p14="http://schemas.microsoft.com/office/powerpoint/2010/main" val="3320670961"/>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762000" y="274638"/>
            <a:ext cx="8077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762000" y="1600200"/>
            <a:ext cx="8077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20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4E6DBB0-64DE-014A-B75F-F653844074BE}" type="datetimeFigureOut">
              <a:rPr lang="en-US"/>
              <a:pPr/>
              <a:t>7/27/2018</a:t>
            </a:fld>
            <a:endParaRPr lang="en-U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0CAAA7B-D875-F543-8222-930345D8283B}" type="slidenum">
              <a:rPr lang="en-US"/>
              <a:pPr/>
              <a:t>‹#›</a:t>
            </a:fld>
            <a:endParaRPr lang="en-US"/>
          </a:p>
        </p:txBody>
      </p:sp>
      <p:pic>
        <p:nvPicPr>
          <p:cNvPr id="1032"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9538"/>
            <a:ext cx="819150" cy="708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9" r:id="rId12"/>
  </p:sldLayoutIdLst>
  <p:transition spd="slow">
    <p:wipe dir="d"/>
  </p:transition>
  <p:timing>
    <p:tnLst>
      <p:par>
        <p:cTn id="1" dur="indefinite" restart="never" nodeType="tmRoot"/>
      </p:par>
    </p:tnLst>
  </p:timing>
  <p:txStyles>
    <p:titleStyle>
      <a:lvl1pPr algn="l" rtl="0" eaLnBrk="1" fontAlgn="base" hangingPunct="1">
        <a:spcBef>
          <a:spcPct val="0"/>
        </a:spcBef>
        <a:spcAft>
          <a:spcPct val="0"/>
        </a:spcAft>
        <a:defRPr lang="en-US" sz="4400" kern="1200" dirty="0">
          <a:solidFill>
            <a:schemeClr val="tx1"/>
          </a:solidFill>
          <a:latin typeface="+mj-lt"/>
          <a:ea typeface="ＭＳ Ｐゴシック" charset="0"/>
          <a:cs typeface="+mj-cs"/>
        </a:defRPr>
      </a:lvl1pPr>
      <a:lvl2pPr algn="l" rtl="0" eaLnBrk="1" fontAlgn="base" hangingPunct="1">
        <a:spcBef>
          <a:spcPct val="0"/>
        </a:spcBef>
        <a:spcAft>
          <a:spcPct val="0"/>
        </a:spcAft>
        <a:defRPr sz="4400">
          <a:solidFill>
            <a:schemeClr val="tx1"/>
          </a:solidFill>
          <a:latin typeface="Calibri" charset="0"/>
          <a:ea typeface="ＭＳ Ｐゴシック" charset="0"/>
        </a:defRPr>
      </a:lvl2pPr>
      <a:lvl3pPr algn="l" rtl="0" eaLnBrk="1" fontAlgn="base" hangingPunct="1">
        <a:spcBef>
          <a:spcPct val="0"/>
        </a:spcBef>
        <a:spcAft>
          <a:spcPct val="0"/>
        </a:spcAft>
        <a:defRPr sz="4400">
          <a:solidFill>
            <a:schemeClr val="tx1"/>
          </a:solidFill>
          <a:latin typeface="Calibri" charset="0"/>
          <a:ea typeface="ＭＳ Ｐゴシック" charset="0"/>
        </a:defRPr>
      </a:lvl3pPr>
      <a:lvl4pPr algn="l" rtl="0" eaLnBrk="1" fontAlgn="base" hangingPunct="1">
        <a:spcBef>
          <a:spcPct val="0"/>
        </a:spcBef>
        <a:spcAft>
          <a:spcPct val="0"/>
        </a:spcAft>
        <a:defRPr sz="4400">
          <a:solidFill>
            <a:schemeClr val="tx1"/>
          </a:solidFill>
          <a:latin typeface="Calibri" charset="0"/>
          <a:ea typeface="ＭＳ Ｐゴシック" charset="0"/>
        </a:defRPr>
      </a:lvl4pPr>
      <a:lvl5pPr algn="l" rtl="0" eaLnBrk="1" fontAlgn="base" hangingPunct="1">
        <a:spcBef>
          <a:spcPct val="0"/>
        </a:spcBef>
        <a:spcAft>
          <a:spcPct val="0"/>
        </a:spcAft>
        <a:defRPr sz="4400">
          <a:solidFill>
            <a:schemeClr val="tx1"/>
          </a:solidFill>
          <a:latin typeface="Calibri" charset="0"/>
          <a:ea typeface="ＭＳ Ｐゴシック" charset="0"/>
        </a:defRPr>
      </a:lvl5pPr>
      <a:lvl6pPr marL="457200" algn="l" rtl="0" eaLnBrk="1" fontAlgn="base" hangingPunct="1">
        <a:spcBef>
          <a:spcPct val="0"/>
        </a:spcBef>
        <a:spcAft>
          <a:spcPct val="0"/>
        </a:spcAft>
        <a:defRPr sz="4400">
          <a:solidFill>
            <a:schemeClr val="tx1"/>
          </a:solidFill>
          <a:latin typeface="Calibri" charset="0"/>
          <a:ea typeface="ＭＳ Ｐゴシック" charset="0"/>
        </a:defRPr>
      </a:lvl6pPr>
      <a:lvl7pPr marL="914400" algn="l" rtl="0" eaLnBrk="1" fontAlgn="base" hangingPunct="1">
        <a:spcBef>
          <a:spcPct val="0"/>
        </a:spcBef>
        <a:spcAft>
          <a:spcPct val="0"/>
        </a:spcAft>
        <a:defRPr sz="4400">
          <a:solidFill>
            <a:schemeClr val="tx1"/>
          </a:solidFill>
          <a:latin typeface="Calibri" charset="0"/>
          <a:ea typeface="ＭＳ Ｐゴシック" charset="0"/>
        </a:defRPr>
      </a:lvl7pPr>
      <a:lvl8pPr marL="1371600" algn="l" rtl="0" eaLnBrk="1" fontAlgn="base" hangingPunct="1">
        <a:spcBef>
          <a:spcPct val="0"/>
        </a:spcBef>
        <a:spcAft>
          <a:spcPct val="0"/>
        </a:spcAft>
        <a:defRPr sz="4400">
          <a:solidFill>
            <a:schemeClr val="tx1"/>
          </a:solidFill>
          <a:latin typeface="Calibri" charset="0"/>
          <a:ea typeface="ＭＳ Ｐゴシック" charset="0"/>
        </a:defRPr>
      </a:lvl8pPr>
      <a:lvl9pPr marL="1828800" algn="l"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lideplayer.com/slide/6202381/" TargetMode="External"/><Relationship Id="rId4" Type="http://schemas.openxmlformats.org/officeDocument/2006/relationships/hyperlink" Target="http://slideplayer.com/user/737001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teachingbrain.org/"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psych.hanover.edu/Krantz/neurotut.html" TargetMode="External"/><Relationship Id="rId13" Type="http://schemas.openxmlformats.org/officeDocument/2006/relationships/hyperlink" Target="https://blog.bufferapp.com/why-practice-actually-makes-perfect-how-to-rewire-your-brain-for-better-performance" TargetMode="External"/><Relationship Id="rId3" Type="http://schemas.openxmlformats.org/officeDocument/2006/relationships/tags" Target="../tags/tag11.xml"/><Relationship Id="rId7" Type="http://schemas.openxmlformats.org/officeDocument/2006/relationships/hyperlink" Target="http://faculty.washington.edu/chudler/auto.html" TargetMode="External"/><Relationship Id="rId12" Type="http://schemas.openxmlformats.org/officeDocument/2006/relationships/hyperlink" Target="http://faculty.washington.edu/chudler/neurok.html"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amenclinics.com/bp/atlas/" TargetMode="External"/><Relationship Id="rId11" Type="http://schemas.openxmlformats.org/officeDocument/2006/relationships/hyperlink" Target="http://pegasus.cc.ucf.edu/~Brainmd1/brain.html" TargetMode="External"/><Relationship Id="rId5" Type="http://schemas.openxmlformats.org/officeDocument/2006/relationships/notesSlide" Target="../notesSlides/notesSlide16.xml"/><Relationship Id="rId10" Type="http://schemas.openxmlformats.org/officeDocument/2006/relationships/hyperlink" Target="http://www.epub.org.br/cm/" TargetMode="External"/><Relationship Id="rId4" Type="http://schemas.openxmlformats.org/officeDocument/2006/relationships/slideLayout" Target="../slideLayouts/slideLayout3.xml"/><Relationship Id="rId9" Type="http://schemas.openxmlformats.org/officeDocument/2006/relationships/hyperlink" Target="http://serendip.brynmawr.edu/bb/" TargetMode="External"/><Relationship Id="rId14" Type="http://schemas.openxmlformats.org/officeDocument/2006/relationships/hyperlink" Target="http://www.med.harvard.edu/AANLIB/home.html"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2.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07975" y="1143000"/>
            <a:ext cx="8688388" cy="3581400"/>
          </a:xfrm>
        </p:spPr>
        <p:txBody>
          <a:bodyPr rtlCol="0">
            <a:noAutofit/>
          </a:bodyPr>
          <a:lstStyle/>
          <a:p>
            <a:pPr algn="ctr" fontAlgn="auto">
              <a:spcAft>
                <a:spcPts val="0"/>
              </a:spcAft>
              <a:defRPr/>
            </a:pPr>
            <a:r>
              <a:rPr sz="4800" dirty="0" smtClean="0">
                <a:ea typeface="+mj-ea"/>
              </a:rPr>
              <a:t>		</a:t>
            </a:r>
            <a:r>
              <a:rPr lang="en-US" sz="5400" dirty="0" smtClean="0">
                <a:solidFill>
                  <a:srgbClr val="C00000"/>
                </a:solidFill>
                <a:ea typeface="+mj-ea"/>
              </a:rPr>
              <a:t>Neuroscience:</a:t>
            </a:r>
            <a:br>
              <a:rPr lang="en-US" sz="5400" dirty="0" smtClean="0">
                <a:solidFill>
                  <a:srgbClr val="C00000"/>
                </a:solidFill>
                <a:ea typeface="+mj-ea"/>
              </a:rPr>
            </a:br>
            <a:r>
              <a:rPr lang="en-US" sz="5400" dirty="0" smtClean="0">
                <a:solidFill>
                  <a:srgbClr val="C00000"/>
                </a:solidFill>
                <a:ea typeface="+mj-ea"/>
              </a:rPr>
              <a:t> </a:t>
            </a:r>
            <a:r>
              <a:rPr lang="en-US" sz="4800" dirty="0">
                <a:solidFill>
                  <a:srgbClr val="C00000"/>
                </a:solidFill>
                <a:ea typeface="+mj-ea"/>
              </a:rPr>
              <a:t>how it </a:t>
            </a:r>
            <a:r>
              <a:rPr lang="en-US" sz="4800" dirty="0" smtClean="0">
                <a:solidFill>
                  <a:srgbClr val="C00000"/>
                </a:solidFill>
                <a:ea typeface="+mj-ea"/>
              </a:rPr>
              <a:t>informs</a:t>
            </a:r>
            <a:br>
              <a:rPr lang="en-US" sz="4800" dirty="0" smtClean="0">
                <a:solidFill>
                  <a:srgbClr val="C00000"/>
                </a:solidFill>
                <a:ea typeface="+mj-ea"/>
              </a:rPr>
            </a:br>
            <a:r>
              <a:rPr lang="en-US" sz="4800" dirty="0" smtClean="0">
                <a:solidFill>
                  <a:srgbClr val="C00000"/>
                </a:solidFill>
                <a:ea typeface="+mj-ea"/>
              </a:rPr>
              <a:t>Teaching &amp; Learning</a:t>
            </a:r>
            <a:endParaRPr sz="4800" dirty="0">
              <a:ea typeface="+mj-ea"/>
            </a:endParaRPr>
          </a:p>
        </p:txBody>
      </p:sp>
      <p:sp>
        <p:nvSpPr>
          <p:cNvPr id="8195" name="Subtitle 2"/>
          <p:cNvSpPr>
            <a:spLocks noGrp="1"/>
          </p:cNvSpPr>
          <p:nvPr>
            <p:ph type="subTitle" idx="1"/>
            <p:custDataLst>
              <p:tags r:id="rId3"/>
            </p:custDataLst>
          </p:nvPr>
        </p:nvSpPr>
        <p:spPr>
          <a:xfrm>
            <a:off x="155575" y="5624513"/>
            <a:ext cx="2179638" cy="990600"/>
          </a:xfrm>
        </p:spPr>
        <p:txBody>
          <a:bodyPr>
            <a:normAutofit/>
          </a:bodyPr>
          <a:lstStyle/>
          <a:p>
            <a:endParaRPr lang="en-US" sz="2400" dirty="0">
              <a:latin typeface="Calibri" charset="0"/>
            </a:endParaRPr>
          </a:p>
          <a:p>
            <a:r>
              <a:rPr lang="en-US" sz="2400" dirty="0" smtClean="0">
                <a:latin typeface="Calibri" charset="0"/>
              </a:rPr>
              <a:t>August 7, 2018</a:t>
            </a:r>
            <a:endParaRPr lang="en-US" sz="2400" dirty="0">
              <a:latin typeface="Calibri" charset="0"/>
            </a:endParaRPr>
          </a:p>
        </p:txBody>
      </p:sp>
      <p:sp>
        <p:nvSpPr>
          <p:cNvPr id="8196" name="AutoShape 2" descr="Image result for neuroscience &amp; public domai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8197" name="AutoShape 4" descr="Image result for neuroscience &amp; public domai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8198" name="AutoShape 6" descr="Image result for neuroscience &amp; public domain"/>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8199" name="Picture 2" descr="Image result for b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495800"/>
            <a:ext cx="3509963" cy="225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4" descr="Image result for technology &amp; le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204788"/>
            <a:ext cx="284797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52600" y="1066800"/>
            <a:ext cx="5181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sz="4400">
              <a:solidFill>
                <a:schemeClr val="tx2"/>
              </a:solidFill>
              <a:latin typeface="Times" charset="0"/>
            </a:endParaRPr>
          </a:p>
        </p:txBody>
      </p:sp>
      <p:sp>
        <p:nvSpPr>
          <p:cNvPr id="24579" name="Rectangle 3"/>
          <p:cNvSpPr>
            <a:spLocks noChangeArrowheads="1"/>
          </p:cNvSpPr>
          <p:nvPr/>
        </p:nvSpPr>
        <p:spPr bwMode="auto">
          <a:xfrm>
            <a:off x="2895600" y="1447800"/>
            <a:ext cx="4114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sz="4400">
              <a:solidFill>
                <a:schemeClr val="tx2"/>
              </a:solidFill>
              <a:latin typeface="Times" charset="0"/>
            </a:endParaRP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TextBox 7"/>
          <p:cNvSpPr txBox="1">
            <a:spLocks noChangeArrowheads="1"/>
          </p:cNvSpPr>
          <p:nvPr/>
        </p:nvSpPr>
        <p:spPr bwMode="auto">
          <a:xfrm>
            <a:off x="-546100" y="374650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37931725" indent="-37474525">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endParaRPr lang="en-US" sz="2400">
              <a:latin typeface="Times New Roman" charset="0"/>
              <a:ea typeface="MS PGothic" charset="0"/>
              <a:cs typeface="MS PGothic" charset="0"/>
            </a:endParaRPr>
          </a:p>
        </p:txBody>
      </p:sp>
      <p:sp>
        <p:nvSpPr>
          <p:cNvPr id="24582" name="TextBox 1"/>
          <p:cNvSpPr txBox="1">
            <a:spLocks noChangeArrowheads="1"/>
          </p:cNvSpPr>
          <p:nvPr/>
        </p:nvSpPr>
        <p:spPr bwMode="auto">
          <a:xfrm>
            <a:off x="228600" y="5486400"/>
            <a:ext cx="2667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000" b="1">
                <a:solidFill>
                  <a:schemeClr val="bg1"/>
                </a:solidFill>
              </a:rPr>
              <a:t>Dopamine</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04800"/>
            <a:ext cx="8755063"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609600"/>
            <a:ext cx="7886700" cy="6081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9699" name="Rectangle 7"/>
          <p:cNvSpPr>
            <a:spLocks noChangeArrowheads="1"/>
          </p:cNvSpPr>
          <p:nvPr/>
        </p:nvSpPr>
        <p:spPr bwMode="auto">
          <a:xfrm>
            <a:off x="0" y="0"/>
            <a:ext cx="1219200" cy="762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29700" name="Rectangle 8"/>
          <p:cNvSpPr>
            <a:spLocks noChangeArrowheads="1"/>
          </p:cNvSpPr>
          <p:nvPr/>
        </p:nvSpPr>
        <p:spPr bwMode="auto">
          <a:xfrm>
            <a:off x="381000" y="4495800"/>
            <a:ext cx="685800" cy="2362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29701" name="Rectangle 9"/>
          <p:cNvSpPr>
            <a:spLocks noChangeArrowheads="1"/>
          </p:cNvSpPr>
          <p:nvPr/>
        </p:nvSpPr>
        <p:spPr bwMode="auto">
          <a:xfrm>
            <a:off x="381000" y="914400"/>
            <a:ext cx="1066800" cy="762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0" y="269875"/>
            <a:ext cx="8077200" cy="1143000"/>
          </a:xfrm>
        </p:spPr>
        <p:txBody>
          <a:bodyPr>
            <a:normAutofit/>
          </a:bodyPr>
          <a:lstStyle/>
          <a:p>
            <a:r>
              <a:rPr b="1">
                <a:solidFill>
                  <a:srgbClr val="C00000"/>
                </a:solidFill>
                <a:effectLst>
                  <a:outerShdw blurRad="38100" dist="38100" dir="2700000" algn="tl">
                    <a:srgbClr val="DDDDDD"/>
                  </a:outerShdw>
                </a:effectLst>
                <a:latin typeface="Calibri" charset="0"/>
              </a:rPr>
              <a:t>	AMYGDALA</a:t>
            </a:r>
          </a:p>
        </p:txBody>
      </p:sp>
      <p:sp>
        <p:nvSpPr>
          <p:cNvPr id="108547" name="Rectangle 3"/>
          <p:cNvSpPr>
            <a:spLocks noGrp="1" noChangeArrowheads="1"/>
          </p:cNvSpPr>
          <p:nvPr>
            <p:ph idx="1"/>
          </p:nvPr>
        </p:nvSpPr>
        <p:spPr>
          <a:xfrm>
            <a:off x="608013" y="2347913"/>
            <a:ext cx="8077200" cy="4297362"/>
          </a:xfrm>
        </p:spPr>
        <p:txBody>
          <a:bodyPr/>
          <a:lstStyle/>
          <a:p>
            <a:pPr>
              <a:lnSpc>
                <a:spcPct val="80000"/>
              </a:lnSpc>
              <a:buFont typeface="Wingdings" charset="0"/>
              <a:buNone/>
            </a:pPr>
            <a:r>
              <a:rPr lang="en-US" sz="5400">
                <a:effectLst>
                  <a:outerShdw blurRad="38100" dist="38100" dir="2700000" algn="tl">
                    <a:srgbClr val="DDDDDD"/>
                  </a:outerShdw>
                </a:effectLst>
                <a:latin typeface="GoudyOlSt BT" charset="0"/>
              </a:rPr>
              <a:t>Moderates</a:t>
            </a:r>
          </a:p>
          <a:p>
            <a:pPr>
              <a:lnSpc>
                <a:spcPct val="80000"/>
              </a:lnSpc>
              <a:buFont typeface="Wingdings" charset="0"/>
              <a:buNone/>
            </a:pPr>
            <a:r>
              <a:rPr lang="en-US" sz="5400">
                <a:effectLst>
                  <a:outerShdw blurRad="38100" dist="38100" dir="2700000" algn="tl">
                    <a:srgbClr val="DDDDDD"/>
                  </a:outerShdw>
                </a:effectLst>
                <a:latin typeface="GoudyOlSt BT" charset="0"/>
              </a:rPr>
              <a:t> Emotional intensity</a:t>
            </a:r>
          </a:p>
          <a:p>
            <a:pPr>
              <a:lnSpc>
                <a:spcPct val="80000"/>
              </a:lnSpc>
              <a:buFont typeface="Wingdings" charset="0"/>
              <a:buNone/>
            </a:pPr>
            <a:r>
              <a:rPr lang="en-US" sz="5400">
                <a:effectLst>
                  <a:outerShdw blurRad="38100" dist="38100" dir="2700000" algn="tl">
                    <a:srgbClr val="DDDDDD"/>
                  </a:outerShdw>
                </a:effectLst>
                <a:latin typeface="GoudyOlSt BT" charset="0"/>
              </a:rPr>
              <a:t>	of an experience </a:t>
            </a:r>
          </a:p>
          <a:p>
            <a:pPr>
              <a:lnSpc>
                <a:spcPct val="80000"/>
              </a:lnSpc>
              <a:buFont typeface="Wingdings" charset="0"/>
              <a:buNone/>
            </a:pPr>
            <a:r>
              <a:rPr lang="en-US" sz="5400">
                <a:effectLst>
                  <a:outerShdw blurRad="38100" dist="38100" dir="2700000" algn="tl">
                    <a:srgbClr val="DDDDDD"/>
                  </a:outerShdw>
                </a:effectLst>
                <a:latin typeface="GoudyOlSt BT" charset="0"/>
              </a:rPr>
              <a:t> Degree of negative or positive emotion</a:t>
            </a:r>
          </a:p>
        </p:txBody>
      </p:sp>
      <p:pic>
        <p:nvPicPr>
          <p:cNvPr id="31748" name="Picture 2" descr="http://brainconnection.brainhq.com/wp-content/uploads/2013/02/amygd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28600"/>
            <a:ext cx="337661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2250"/>
            <a:ext cx="5207000" cy="1189038"/>
          </a:xfrm>
          <a:prstGeom prst="rect">
            <a:avLst/>
          </a:prstGeom>
          <a:noFill/>
        </p:spPr>
        <p:txBody>
          <a:bodyPr>
            <a:normAutofit fontScale="85000" lnSpcReduction="10000"/>
          </a:bodyPr>
          <a:lstStyle/>
          <a:p>
            <a:pPr eaLnBrk="1" fontAlgn="auto" hangingPunct="1">
              <a:spcBef>
                <a:spcPts val="0"/>
              </a:spcBef>
              <a:spcAft>
                <a:spcPts val="0"/>
              </a:spcAft>
              <a:defRPr/>
            </a:pPr>
            <a:r>
              <a:rPr lang="en-US" sz="7200" dirty="0">
                <a:latin typeface="+mn-lt"/>
                <a:ea typeface="+mn-ea"/>
              </a:rPr>
              <a:t>Neuroplasticity</a:t>
            </a:r>
          </a:p>
        </p:txBody>
      </p:sp>
      <p:pic>
        <p:nvPicPr>
          <p:cNvPr id="327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57263"/>
            <a:ext cx="7766050" cy="1647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TextBox 1"/>
          <p:cNvSpPr txBox="1">
            <a:spLocks noChangeArrowheads="1"/>
          </p:cNvSpPr>
          <p:nvPr/>
        </p:nvSpPr>
        <p:spPr bwMode="auto">
          <a:xfrm>
            <a:off x="914400" y="1371600"/>
            <a:ext cx="7569200" cy="554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400"/>
              <a:t>The Brain's ability to reorganize itself </a:t>
            </a:r>
          </a:p>
          <a:p>
            <a:pPr eaLnBrk="1" hangingPunct="1"/>
            <a:r>
              <a:rPr lang="en-US" sz="2400"/>
              <a:t>by forming new neural connections </a:t>
            </a:r>
          </a:p>
          <a:p>
            <a:pPr eaLnBrk="1" hangingPunct="1"/>
            <a:r>
              <a:rPr lang="en-US" sz="2400"/>
              <a:t>throughout life. </a:t>
            </a:r>
          </a:p>
          <a:p>
            <a:pPr eaLnBrk="1" hangingPunct="1"/>
            <a:endParaRPr lang="en-US" sz="2400"/>
          </a:p>
          <a:p>
            <a:pPr eaLnBrk="1" hangingPunct="1"/>
            <a:r>
              <a:rPr lang="en-US" sz="2400"/>
              <a:t>Neuroplasticity allows the neurons </a:t>
            </a:r>
          </a:p>
          <a:p>
            <a:pPr eaLnBrk="1" hangingPunct="1"/>
            <a:r>
              <a:rPr lang="en-US" sz="2400"/>
              <a:t>(nerve cells) in the brain to </a:t>
            </a:r>
          </a:p>
          <a:p>
            <a:pPr eaLnBrk="1" hangingPunct="1"/>
            <a:r>
              <a:rPr lang="en-US" sz="2400"/>
              <a:t>compensate for injury and disease and to adjust their activities in response to new situations or to changes in their environment.</a:t>
            </a:r>
          </a:p>
          <a:p>
            <a:pPr eaLnBrk="1" hangingPunct="1"/>
            <a:endParaRPr lang="en-US" sz="2400"/>
          </a:p>
          <a:p>
            <a:pPr eaLnBrk="1" hangingPunct="1"/>
            <a:r>
              <a:rPr lang="en-US" sz="2400"/>
              <a:t>Brain reorganization can takes place with …undamaged axons that can also sprout nerve endings and connect with other undamaged nerve cells, forming new neural pathways to accomplish a needed function</a:t>
            </a:r>
            <a:r>
              <a:rPr lang="en-US" sz="2000"/>
              <a:t>.</a:t>
            </a:r>
          </a:p>
          <a:p>
            <a:pPr eaLnBrk="1" hangingPunct="1"/>
            <a:endParaRPr lang="en-US"/>
          </a:p>
        </p:txBody>
      </p:sp>
      <p:pic>
        <p:nvPicPr>
          <p:cNvPr id="32773" name="Picture 2" descr="http://www.charlies-dad.org/wp-content/uploads/2015/03/brain-cell-connections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2888"/>
            <a:ext cx="3062288"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TextBox 2"/>
          <p:cNvSpPr txBox="1">
            <a:spLocks noChangeArrowheads="1"/>
          </p:cNvSpPr>
          <p:nvPr/>
        </p:nvSpPr>
        <p:spPr bwMode="auto">
          <a:xfrm>
            <a:off x="5873750" y="6553200"/>
            <a:ext cx="28956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http://www.medicinenet.com/script/main/art.asp?articlekey=40362</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402638" cy="601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Rectangle 2"/>
          <p:cNvSpPr>
            <a:spLocks noChangeArrowheads="1"/>
          </p:cNvSpPr>
          <p:nvPr/>
        </p:nvSpPr>
        <p:spPr bwMode="auto">
          <a:xfrm>
            <a:off x="504825" y="6553200"/>
            <a:ext cx="8153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800"/>
              <a:t>http://www.slideshare.net/vansantr/playing-with-the-brain?qid=b5a55e0f-498a-43a6-95ba-8084788e063c&amp;v=&amp;b=&amp;from_search=3</a:t>
            </a:r>
          </a:p>
        </p:txBody>
      </p:sp>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69875"/>
            <a:ext cx="8077200" cy="1143000"/>
          </a:xfrm>
        </p:spPr>
        <p:txBody>
          <a:bodyPr/>
          <a:lstStyle/>
          <a:p>
            <a:r>
              <a:rPr b="1">
                <a:latin typeface="Calibri" charset="0"/>
              </a:rPr>
              <a:t>FRONTAL LOBE</a:t>
            </a:r>
          </a:p>
        </p:txBody>
      </p:sp>
      <p:sp>
        <p:nvSpPr>
          <p:cNvPr id="107523" name="Rectangle 3"/>
          <p:cNvSpPr>
            <a:spLocks noGrp="1" noChangeArrowheads="1"/>
          </p:cNvSpPr>
          <p:nvPr>
            <p:ph idx="1"/>
          </p:nvPr>
        </p:nvSpPr>
        <p:spPr>
          <a:xfrm>
            <a:off x="746125" y="1981200"/>
            <a:ext cx="8077200" cy="4297363"/>
          </a:xfrm>
        </p:spPr>
        <p:txBody>
          <a:bodyPr/>
          <a:lstStyle/>
          <a:p>
            <a:pPr>
              <a:lnSpc>
                <a:spcPct val="90000"/>
              </a:lnSpc>
              <a:buFont typeface="Wingdings" charset="0"/>
              <a:buNone/>
            </a:pPr>
            <a:endParaRPr lang="en-US" sz="5000">
              <a:effectLst>
                <a:outerShdw blurRad="38100" dist="38100" dir="2700000" algn="tl">
                  <a:srgbClr val="DDDDDD"/>
                </a:outerShdw>
              </a:effectLst>
              <a:latin typeface="GoudyOlSt BT" charset="0"/>
            </a:endParaRPr>
          </a:p>
          <a:p>
            <a:pPr>
              <a:lnSpc>
                <a:spcPct val="90000"/>
              </a:lnSpc>
              <a:buFont typeface="Wingdings" charset="0"/>
              <a:buNone/>
            </a:pPr>
            <a:r>
              <a:rPr lang="en-US" sz="4000">
                <a:effectLst>
                  <a:outerShdw blurRad="38100" dist="38100" dir="2700000" algn="tl">
                    <a:srgbClr val="DDDDDD"/>
                  </a:outerShdw>
                </a:effectLst>
                <a:latin typeface="GoudyOlSt BT" charset="0"/>
              </a:rPr>
              <a:t>Stores the reward value of experience</a:t>
            </a:r>
          </a:p>
          <a:p>
            <a:pPr>
              <a:lnSpc>
                <a:spcPct val="90000"/>
              </a:lnSpc>
              <a:buFont typeface="Wingdings" charset="0"/>
              <a:buNone/>
            </a:pPr>
            <a:r>
              <a:rPr lang="en-US" sz="5000">
                <a:effectLst>
                  <a:outerShdw blurRad="38100" dist="38100" dir="2700000" algn="tl">
                    <a:srgbClr val="DDDDDD"/>
                  </a:outerShdw>
                </a:effectLst>
                <a:latin typeface="GoudyOlSt BT" charset="0"/>
              </a:rPr>
              <a:t>Activates behaviors leading to the most rewarded outcome</a:t>
            </a:r>
          </a:p>
        </p:txBody>
      </p:sp>
      <p:pic>
        <p:nvPicPr>
          <p:cNvPr id="38916" name="Picture 2" descr="Image result for frontal 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275" y="228600"/>
            <a:ext cx="332105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69875"/>
            <a:ext cx="8077200" cy="1143000"/>
          </a:xfrm>
        </p:spPr>
        <p:txBody>
          <a:bodyPr/>
          <a:lstStyle/>
          <a:p>
            <a:r>
              <a:rPr u="sng">
                <a:latin typeface="Calibri" charset="0"/>
              </a:rPr>
              <a:t>Human </a:t>
            </a:r>
            <a:r>
              <a:rPr b="1" u="sng">
                <a:solidFill>
                  <a:srgbClr val="C00000"/>
                </a:solidFill>
                <a:latin typeface="Calibri" charset="0"/>
              </a:rPr>
              <a:t>Motivation</a:t>
            </a:r>
            <a:r>
              <a:rPr u="sng">
                <a:latin typeface="Calibri" charset="0"/>
              </a:rPr>
              <a:t> system</a:t>
            </a:r>
          </a:p>
        </p:txBody>
      </p:sp>
      <p:sp>
        <p:nvSpPr>
          <p:cNvPr id="83971" name="Rectangle 3"/>
          <p:cNvSpPr>
            <a:spLocks noGrp="1" noChangeArrowheads="1"/>
          </p:cNvSpPr>
          <p:nvPr>
            <p:ph idx="1"/>
          </p:nvPr>
        </p:nvSpPr>
        <p:spPr>
          <a:xfrm>
            <a:off x="457200" y="1566863"/>
            <a:ext cx="8077200" cy="4297362"/>
          </a:xfrm>
        </p:spPr>
        <p:txBody>
          <a:bodyPr/>
          <a:lstStyle/>
          <a:p>
            <a:pPr>
              <a:lnSpc>
                <a:spcPct val="60000"/>
              </a:lnSpc>
              <a:buFont typeface="Wingdings" charset="0"/>
              <a:buNone/>
            </a:pPr>
            <a:r>
              <a:rPr lang="en-US" sz="3600" b="1" dirty="0">
                <a:solidFill>
                  <a:srgbClr val="C00000"/>
                </a:solidFill>
                <a:latin typeface="GoudyOlSt BT" charset="0"/>
              </a:rPr>
              <a:t>Rewarding experiences </a:t>
            </a: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r>
              <a:rPr lang="en-US" sz="3900" dirty="0">
                <a:latin typeface="GoudyOlSt BT" charset="0"/>
                <a:sym typeface="Webdings" charset="0"/>
              </a:rPr>
              <a:t></a:t>
            </a:r>
            <a:r>
              <a:rPr lang="en-US" sz="3600" dirty="0">
                <a:latin typeface="GoudyOlSt BT" charset="0"/>
              </a:rPr>
              <a:t>trigger amygdala activity</a:t>
            </a: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r>
              <a:rPr lang="en-US" sz="3900" dirty="0">
                <a:latin typeface="GoudyOlSt BT" charset="0"/>
                <a:sym typeface="Webdings" charset="0"/>
              </a:rPr>
              <a:t></a:t>
            </a:r>
            <a:r>
              <a:rPr lang="en-US" sz="3900" dirty="0">
                <a:latin typeface="GoudyOlSt BT" charset="0"/>
              </a:rPr>
              <a:t>trigger dopamine release  </a:t>
            </a: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r>
              <a:rPr lang="en-US" sz="3900" dirty="0">
                <a:latin typeface="GoudyOlSt BT" charset="0"/>
                <a:sym typeface="Webdings" charset="0"/>
              </a:rPr>
              <a:t></a:t>
            </a:r>
            <a:r>
              <a:rPr lang="en-US" sz="3600" dirty="0">
                <a:latin typeface="GoudyOlSt BT" charset="0"/>
              </a:rPr>
              <a:t>trigger frontal lobe activity</a:t>
            </a:r>
            <a:r>
              <a:rPr lang="en-US" dirty="0">
                <a:latin typeface="GoudyOlSt BT" charset="0"/>
              </a:rPr>
              <a:t> </a:t>
            </a:r>
            <a:endParaRPr lang="en-US" sz="3400" dirty="0">
              <a:latin typeface="GoudyOlSt BT" charset="0"/>
            </a:endParaRPr>
          </a:p>
          <a:p>
            <a:pPr>
              <a:lnSpc>
                <a:spcPct val="60000"/>
              </a:lnSpc>
              <a:buFont typeface="Wingdings" charset="0"/>
              <a:buNone/>
            </a:pPr>
            <a:r>
              <a:rPr lang="en-US" sz="3400" dirty="0">
                <a:effectLst>
                  <a:outerShdw blurRad="38100" dist="38100" dir="2700000" algn="tl">
                    <a:srgbClr val="DDDDDD"/>
                  </a:outerShdw>
                </a:effectLst>
                <a:latin typeface="GoudyOlSt BT" charset="0"/>
                <a:sym typeface="Webdings" charset="0"/>
              </a:rPr>
              <a:t>	</a:t>
            </a:r>
          </a:p>
        </p:txBody>
      </p:sp>
      <p:sp>
        <p:nvSpPr>
          <p:cNvPr id="4" name="TextBox 3"/>
          <p:cNvSpPr txBox="1"/>
          <p:nvPr/>
        </p:nvSpPr>
        <p:spPr>
          <a:xfrm>
            <a:off x="3175" y="6442075"/>
            <a:ext cx="2378075"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39941" name="Picture 2" descr="Image result for amygdala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457325"/>
            <a:ext cx="3038475"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AutoShape 4" descr="Image result for dopamine releas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39943" name="AutoShape 6" descr="Image result for dopamine releas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39944" name="AutoShape 8" descr="Image result for dopamine releas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39945" name="Picture 10" descr="https://d14rmgtrwzf5a.cloudfront.net/sites/default/files/images/colorbox/dopaminergicsynap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962275"/>
            <a:ext cx="2624138"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175" y="5183188"/>
            <a:ext cx="1828800" cy="149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0" y="228600"/>
            <a:ext cx="7581900" cy="990600"/>
          </a:xfrm>
        </p:spPr>
        <p:txBody>
          <a:bodyPr rtlCol="0">
            <a:normAutofit/>
          </a:bodyPr>
          <a:lstStyle/>
          <a:p>
            <a:pPr fontAlgn="auto">
              <a:spcAft>
                <a:spcPts val="0"/>
              </a:spcAft>
              <a:defRPr/>
            </a:pPr>
            <a:r>
              <a:rPr sz="3800">
                <a:ea typeface="+mj-ea"/>
              </a:rPr>
              <a:t>Increased Dopamine </a:t>
            </a:r>
            <a:r>
              <a:rPr sz="3800" b="1">
                <a:solidFill>
                  <a:srgbClr val="FF0000"/>
                </a:solidFill>
                <a:effectDag name="">
                  <a:cont type="tree" name="">
                    <a:effect ref="fillLine"/>
                    <a:outerShdw dist="38100" dir="13500000" algn="br">
                      <a:srgbClr val="FFAAAA"/>
                    </a:outerShdw>
                  </a:cont>
                  <a:cont type="tree" name="">
                    <a:effect ref="fillLine"/>
                    <a:outerShdw dist="38100" dir="2700000" algn="tl">
                      <a:srgbClr val="998080"/>
                    </a:outerShdw>
                  </a:cont>
                  <a:effect ref="fillLine"/>
                </a:effectDag>
                <a:ea typeface="+mj-ea"/>
              </a:rPr>
              <a:t>IS</a:t>
            </a:r>
            <a:r>
              <a:rPr sz="3800">
                <a:ea typeface="+mj-ea"/>
              </a:rPr>
              <a:t> the Reward</a:t>
            </a:r>
          </a:p>
        </p:txBody>
      </p:sp>
      <p:pic>
        <p:nvPicPr>
          <p:cNvPr id="106500" name="Picture 4" descr="dopam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068388"/>
            <a:ext cx="6269038" cy="5392737"/>
          </a:xfrm>
          <a:solidFill>
            <a:srgbClr val="F2F2F2"/>
          </a:solidFill>
          <a:effectLst>
            <a:outerShdw blurRad="50800" dist="38100" dir="2700000" rotWithShape="0">
              <a:srgbClr val="000000">
                <a:alpha val="42998"/>
              </a:srgbClr>
            </a:outerShdw>
          </a:effectLst>
        </p:spPr>
      </p:pic>
      <p:sp>
        <p:nvSpPr>
          <p:cNvPr id="5" name="TextBox 4"/>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28600" y="152400"/>
            <a:ext cx="8610600" cy="6512123"/>
          </a:xfrm>
          <a:prstGeom prst="rect">
            <a:avLst/>
          </a:prstGeom>
        </p:spPr>
      </p:pic>
      <p:sp>
        <p:nvSpPr>
          <p:cNvPr id="6" name="TextBox 5"/>
          <p:cNvSpPr txBox="1"/>
          <p:nvPr/>
        </p:nvSpPr>
        <p:spPr>
          <a:xfrm>
            <a:off x="571500" y="6643255"/>
            <a:ext cx="7924800" cy="276999"/>
          </a:xfrm>
          <a:prstGeom prst="rect">
            <a:avLst/>
          </a:prstGeom>
          <a:noFill/>
        </p:spPr>
        <p:txBody>
          <a:bodyPr wrap="square" rtlCol="0">
            <a:spAutoFit/>
          </a:bodyPr>
          <a:lstStyle/>
          <a:p>
            <a:r>
              <a:rPr lang="en-US" sz="1200" b="1" dirty="0"/>
              <a:t>Greenfield, S. ( 1915) </a:t>
            </a:r>
            <a:r>
              <a:rPr lang="en-US" sz="1200" dirty="0"/>
              <a:t>The image of technology on the brain. 2015 AICD Conference</a:t>
            </a:r>
          </a:p>
        </p:txBody>
      </p:sp>
    </p:spTree>
    <p:extLst>
      <p:ext uri="{BB962C8B-B14F-4D97-AF65-F5344CB8AC3E}">
        <p14:creationId xmlns:p14="http://schemas.microsoft.com/office/powerpoint/2010/main" val="3202119536"/>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152400" y="180975"/>
            <a:ext cx="80772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4400" dirty="0"/>
              <a:t>		Agenda:</a:t>
            </a:r>
          </a:p>
          <a:p>
            <a:pPr eaLnBrk="1" hangingPunct="1"/>
            <a:endParaRPr lang="en-US" sz="4000" dirty="0" smtClean="0"/>
          </a:p>
          <a:p>
            <a:pPr eaLnBrk="1" hangingPunct="1"/>
            <a:r>
              <a:rPr lang="en-US" sz="4000" dirty="0" smtClean="0"/>
              <a:t>The </a:t>
            </a:r>
            <a:r>
              <a:rPr lang="en-US" sz="4000" dirty="0"/>
              <a:t>Brain 101</a:t>
            </a:r>
          </a:p>
          <a:p>
            <a:pPr eaLnBrk="1" hangingPunct="1"/>
            <a:r>
              <a:rPr lang="en-US" sz="4000" dirty="0"/>
              <a:t>Neural </a:t>
            </a:r>
            <a:r>
              <a:rPr lang="en-US" sz="4000" dirty="0" smtClean="0"/>
              <a:t>Plasticity</a:t>
            </a:r>
          </a:p>
          <a:p>
            <a:r>
              <a:rPr lang="en-US" sz="4000" dirty="0" err="1" smtClean="0"/>
              <a:t>NeuroMyths</a:t>
            </a:r>
            <a:endParaRPr lang="en-US" sz="4000" dirty="0"/>
          </a:p>
          <a:p>
            <a:r>
              <a:rPr lang="en-US" sz="4000" dirty="0" smtClean="0"/>
              <a:t>Memory </a:t>
            </a:r>
            <a:r>
              <a:rPr lang="en-US" sz="4000" dirty="0"/>
              <a:t>and strategies to enhance learning</a:t>
            </a:r>
          </a:p>
          <a:p>
            <a:r>
              <a:rPr lang="en-US" sz="4000" dirty="0" smtClean="0"/>
              <a:t>The Role </a:t>
            </a:r>
            <a:r>
              <a:rPr lang="en-US" sz="4000" dirty="0"/>
              <a:t>of emotion in learning</a:t>
            </a:r>
          </a:p>
          <a:p>
            <a:pPr eaLnBrk="1" hangingPunct="1"/>
            <a:endParaRPr lang="en-US" sz="4000" dirty="0"/>
          </a:p>
          <a:p>
            <a:pPr eaLnBrk="1" hangingPunct="1"/>
            <a:r>
              <a:rPr lang="en-US" sz="4000" dirty="0" smtClean="0"/>
              <a:t>Summary</a:t>
            </a:r>
            <a:endParaRPr lang="en-US" sz="4000" dirty="0"/>
          </a:p>
          <a:p>
            <a:pPr algn="ctr" eaLnBrk="1" hangingPunct="1"/>
            <a:endParaRPr lang="en-US" sz="7200" dirty="0"/>
          </a:p>
        </p:txBody>
      </p:sp>
      <p:pic>
        <p:nvPicPr>
          <p:cNvPr id="10243" name="Picture 2" descr="http://boakyelab.stanford.edu/images/sci%20wristfl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80975"/>
            <a:ext cx="2276475" cy="272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8077200" cy="1143000"/>
          </a:xfrm>
        </p:spPr>
        <p:txBody>
          <a:bodyPr/>
          <a:lstStyle/>
          <a:p>
            <a:r>
              <a:rPr lang="en-US" sz="4800" b="1" dirty="0" smtClean="0"/>
              <a:t>Brain Functioning Quiz</a:t>
            </a:r>
            <a:r>
              <a:rPr lang="en-US" dirty="0" smtClean="0"/>
              <a:t/>
            </a:r>
            <a:br>
              <a:rPr lang="en-US" dirty="0" smtClean="0"/>
            </a:br>
            <a:endParaRPr lang="en-US" dirty="0"/>
          </a:p>
        </p:txBody>
      </p:sp>
      <p:pic>
        <p:nvPicPr>
          <p:cNvPr id="4" name="Picture 2" descr="C:\Users\Owner\AppData\Roaming\PixelMetrics\CaptureWiz\Temp\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3832896" cy="2573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6172200"/>
            <a:ext cx="5410200" cy="276999"/>
          </a:xfrm>
          <a:prstGeom prst="rect">
            <a:avLst/>
          </a:prstGeom>
          <a:noFill/>
        </p:spPr>
        <p:txBody>
          <a:bodyPr wrap="square" rtlCol="0">
            <a:spAutoFit/>
          </a:bodyPr>
          <a:lstStyle/>
          <a:p>
            <a:r>
              <a:rPr lang="en-US" sz="1200" dirty="0" smtClean="0"/>
              <a:t>Source: Testmybrain.org</a:t>
            </a:r>
            <a:endParaRPr lang="en-US" sz="1200" dirty="0"/>
          </a:p>
        </p:txBody>
      </p:sp>
    </p:spTree>
    <p:extLst>
      <p:ext uri="{BB962C8B-B14F-4D97-AF65-F5344CB8AC3E}">
        <p14:creationId xmlns:p14="http://schemas.microsoft.com/office/powerpoint/2010/main" val="3092492233"/>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726878" cy="4274375"/>
          </a:xfrm>
        </p:spPr>
        <p:txBody>
          <a:bodyPr rtlCol="0">
            <a:normAutofit fontScale="90000"/>
          </a:bodyPr>
          <a:lstStyle/>
          <a:p>
            <a:pPr>
              <a:defRPr/>
            </a:pPr>
            <a:r>
              <a:rPr lang="en-US" i="1" dirty="0">
                <a:solidFill>
                  <a:schemeClr val="tx1"/>
                </a:solidFill>
                <a:latin typeface="Arial" panose="020B0604020202020204" pitchFamily="34" charset="0"/>
                <a:cs typeface="Arial" panose="020B0604020202020204" pitchFamily="34" charset="0"/>
              </a:rPr>
              <a:t>Share with a </a:t>
            </a:r>
            <a:r>
              <a:rPr lang="en-US" i="1" dirty="0" smtClean="0">
                <a:solidFill>
                  <a:schemeClr val="tx1"/>
                </a:solidFill>
                <a:latin typeface="Arial" panose="020B0604020202020204" pitchFamily="34" charset="0"/>
                <a:cs typeface="Arial" panose="020B0604020202020204" pitchFamily="34" charset="0"/>
              </a:rPr>
              <a:t>neighbor</a:t>
            </a:r>
            <a:br>
              <a:rPr lang="en-US" i="1" dirty="0" smtClean="0">
                <a:solidFill>
                  <a:schemeClr val="tx1"/>
                </a:solidFill>
                <a:latin typeface="Arial" panose="020B0604020202020204" pitchFamily="34" charset="0"/>
                <a:cs typeface="Arial" panose="020B0604020202020204" pitchFamily="34" charset="0"/>
              </a:rPr>
            </a:br>
            <a:r>
              <a:rPr lang="en-US" i="1" dirty="0" smtClean="0">
                <a:solidFill>
                  <a:schemeClr val="tx1"/>
                </a:solidFill>
                <a:latin typeface="Arial" panose="020B0604020202020204" pitchFamily="34" charset="0"/>
                <a:cs typeface="Arial" panose="020B0604020202020204" pitchFamily="34" charset="0"/>
              </a:rPr>
              <a:t/>
            </a:r>
            <a:br>
              <a:rPr lang="en-US" i="1" dirty="0" smtClean="0">
                <a:solidFill>
                  <a:schemeClr val="tx1"/>
                </a:solidFill>
                <a:latin typeface="Arial" panose="020B0604020202020204" pitchFamily="34" charset="0"/>
                <a:cs typeface="Arial" panose="020B0604020202020204" pitchFamily="34" charset="0"/>
              </a:rPr>
            </a:br>
            <a:r>
              <a:rPr lang="en-US" i="1" dirty="0" smtClean="0">
                <a:solidFill>
                  <a:schemeClr val="tx1"/>
                </a:solidFill>
                <a:latin typeface="Arial" panose="020B0604020202020204" pitchFamily="34" charset="0"/>
                <a:cs typeface="Arial" panose="020B0604020202020204" pitchFamily="34" charset="0"/>
              </a:rPr>
              <a:t/>
            </a:r>
            <a:br>
              <a:rPr lang="en-US" i="1" dirty="0" smtClean="0">
                <a:solidFill>
                  <a:schemeClr val="tx1"/>
                </a:solidFill>
                <a:latin typeface="Arial" panose="020B0604020202020204" pitchFamily="34" charset="0"/>
                <a:cs typeface="Arial" panose="020B0604020202020204" pitchFamily="34" charset="0"/>
              </a:rPr>
            </a:br>
            <a:r>
              <a:rPr lang="en-US" i="1" dirty="0" smtClean="0">
                <a:solidFill>
                  <a:schemeClr val="tx1"/>
                </a:solidFill>
                <a:latin typeface="Arial" panose="020B0604020202020204" pitchFamily="34" charset="0"/>
                <a:cs typeface="Arial" panose="020B0604020202020204" pitchFamily="34" charset="0"/>
              </a:rPr>
              <a:t/>
            </a:r>
            <a:br>
              <a:rPr lang="en-US" i="1" dirty="0" smtClean="0">
                <a:solidFill>
                  <a:schemeClr val="tx1"/>
                </a:solidFill>
                <a:latin typeface="Arial" panose="020B0604020202020204" pitchFamily="34" charset="0"/>
                <a:cs typeface="Arial" panose="020B0604020202020204" pitchFamily="34" charset="0"/>
              </a:rPr>
            </a:br>
            <a:r>
              <a:rPr lang="en-US" sz="4900" i="1" dirty="0" smtClean="0">
                <a:solidFill>
                  <a:schemeClr val="tx1"/>
                </a:solidFill>
                <a:latin typeface="Arial" panose="020B0604020202020204" pitchFamily="34" charset="0"/>
                <a:cs typeface="Arial" panose="020B0604020202020204" pitchFamily="34" charset="0"/>
              </a:rPr>
              <a:t>How does this information change your thinking about learning</a:t>
            </a:r>
            <a:r>
              <a:rPr lang="en-US" sz="4900" dirty="0" smtClean="0"/>
              <a:t>?</a:t>
            </a:r>
            <a:r>
              <a:rPr lang="en-US" i="1" dirty="0">
                <a:solidFill>
                  <a:schemeClr val="tx1"/>
                </a:solidFill>
                <a:latin typeface="Arial" panose="020B0604020202020204" pitchFamily="34" charset="0"/>
                <a:cs typeface="Arial" panose="020B0604020202020204" pitchFamily="34" charset="0"/>
              </a:rPr>
              <a:t/>
            </a:r>
            <a:br>
              <a:rPr lang="en-US" i="1" dirty="0">
                <a:solidFill>
                  <a:schemeClr val="tx1"/>
                </a:solidFill>
                <a:latin typeface="Arial" panose="020B0604020202020204" pitchFamily="34" charset="0"/>
                <a:cs typeface="Arial" panose="020B0604020202020204" pitchFamily="34" charset="0"/>
              </a:rPr>
            </a:br>
            <a:endParaRPr lang="en-US" dirty="0"/>
          </a:p>
        </p:txBody>
      </p:sp>
      <p:pic>
        <p:nvPicPr>
          <p:cNvPr id="8194" name="Picture 2" descr="C:\Users\Owner\AppData\Roaming\PixelMetrics\CaptureWiz\Temp\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30389" y="685800"/>
            <a:ext cx="329837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45727"/>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7391400" cy="1477328"/>
          </a:xfrm>
          <a:prstGeom prst="rect">
            <a:avLst/>
          </a:prstGeom>
          <a:noFill/>
        </p:spPr>
        <p:txBody>
          <a:bodyPr wrap="square" rtlCol="0">
            <a:spAutoFit/>
          </a:bodyPr>
          <a:lstStyle/>
          <a:p>
            <a:r>
              <a:rPr lang="en-US" sz="3600" b="1" dirty="0" smtClean="0"/>
              <a:t>Memory &amp; Strategies </a:t>
            </a:r>
          </a:p>
          <a:p>
            <a:r>
              <a:rPr lang="en-US" sz="3600" b="1" dirty="0"/>
              <a:t>	</a:t>
            </a:r>
            <a:r>
              <a:rPr lang="en-US" sz="3600" b="1" dirty="0" smtClean="0"/>
              <a:t>to enhance Learning</a:t>
            </a:r>
          </a:p>
          <a:p>
            <a:endParaRPr lang="en-US" dirty="0"/>
          </a:p>
        </p:txBody>
      </p:sp>
      <p:pic>
        <p:nvPicPr>
          <p:cNvPr id="3" name="Picture 4" descr="language in bra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9040" y="2895600"/>
            <a:ext cx="5029200" cy="3549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9987974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slideplayer.com/18/6202381/slides/slide_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128" y="187036"/>
            <a:ext cx="8894618" cy="6670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005" y="6305797"/>
            <a:ext cx="6614556" cy="646331"/>
          </a:xfrm>
          <a:prstGeom prst="rect">
            <a:avLst/>
          </a:prstGeom>
          <a:noFill/>
        </p:spPr>
        <p:txBody>
          <a:bodyPr wrap="square" rtlCol="0">
            <a:spAutoFit/>
          </a:bodyPr>
          <a:lstStyle/>
          <a:p>
            <a:r>
              <a:rPr lang="en-US" sz="800" dirty="0">
                <a:latin typeface="Arial" pitchFamily="34" charset="0"/>
                <a:cs typeface="Arial" pitchFamily="34" charset="0"/>
              </a:rPr>
              <a:t> </a:t>
            </a:r>
            <a:r>
              <a:rPr lang="en-US" sz="800" dirty="0" smtClean="0">
                <a:latin typeface="Arial" pitchFamily="34" charset="0"/>
                <a:cs typeface="Arial" pitchFamily="34" charset="0"/>
              </a:rPr>
              <a:t>Source: </a:t>
            </a:r>
            <a:r>
              <a:rPr lang="en-US" sz="800" dirty="0" smtClean="0">
                <a:latin typeface="Arial" pitchFamily="34" charset="0"/>
                <a:cs typeface="Arial" pitchFamily="34" charset="0"/>
                <a:hlinkClick r:id="rId4"/>
              </a:rPr>
              <a:t>Joanna </a:t>
            </a:r>
            <a:r>
              <a:rPr lang="en-US" sz="800" dirty="0">
                <a:latin typeface="Arial" pitchFamily="34" charset="0"/>
                <a:cs typeface="Arial" pitchFamily="34" charset="0"/>
                <a:hlinkClick r:id="rId4"/>
              </a:rPr>
              <a:t>West</a:t>
            </a:r>
            <a:r>
              <a:rPr lang="en-US" sz="800" dirty="0">
                <a:latin typeface="Arial" pitchFamily="34" charset="0"/>
                <a:cs typeface="Arial" pitchFamily="34" charset="0"/>
              </a:rPr>
              <a:t>, </a:t>
            </a:r>
            <a:r>
              <a:rPr lang="en-US" sz="800" b="1" dirty="0" smtClean="0">
                <a:latin typeface="Arial" pitchFamily="34" charset="0"/>
                <a:cs typeface="Arial" pitchFamily="34" charset="0"/>
              </a:rPr>
              <a:t>Presentation </a:t>
            </a:r>
            <a:r>
              <a:rPr lang="en-US" sz="800" b="1" dirty="0">
                <a:latin typeface="Arial" pitchFamily="34" charset="0"/>
                <a:cs typeface="Arial" pitchFamily="34" charset="0"/>
              </a:rPr>
              <a:t>on theme: "Common Core State Standards Session 7 6-12 Social Studies, Science, &amp; CTE.“ - </a:t>
            </a:r>
            <a:r>
              <a:rPr lang="en-US" sz="800" b="1" dirty="0">
                <a:latin typeface="Arial" pitchFamily="34" charset="0"/>
                <a:cs typeface="Arial" pitchFamily="34" charset="0"/>
                <a:hlinkClick r:id="rId5"/>
              </a:rPr>
              <a:t>http://slideplayer.com/slide/6202381</a:t>
            </a:r>
            <a:r>
              <a:rPr lang="en-US" sz="800" b="1" dirty="0" smtClean="0">
                <a:latin typeface="Arial" pitchFamily="34" charset="0"/>
                <a:cs typeface="Arial" pitchFamily="34" charset="0"/>
                <a:hlinkClick r:id="rId5"/>
              </a:rPr>
              <a:t>/</a:t>
            </a:r>
            <a:endParaRPr lang="en-US" sz="800" b="1" dirty="0" smtClean="0">
              <a:latin typeface="Arial" pitchFamily="34" charset="0"/>
              <a:cs typeface="Arial" pitchFamily="34" charset="0"/>
            </a:endParaRPr>
          </a:p>
          <a:p>
            <a:endParaRPr lang="en-US" sz="1000" b="1" dirty="0"/>
          </a:p>
          <a:p>
            <a:endParaRPr lang="en-US" sz="1000" dirty="0"/>
          </a:p>
        </p:txBody>
      </p:sp>
    </p:spTree>
    <p:extLst>
      <p:ext uri="{BB962C8B-B14F-4D97-AF65-F5344CB8AC3E}">
        <p14:creationId xmlns:p14="http://schemas.microsoft.com/office/powerpoint/2010/main" val="1529878162"/>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269875"/>
            <a:ext cx="8077200" cy="1143000"/>
          </a:xfrm>
        </p:spPr>
        <p:txBody>
          <a:bodyPr rtlCol="0">
            <a:normAutofit fontScale="90000"/>
          </a:bodyPr>
          <a:lstStyle/>
          <a:p>
            <a:pPr algn="ctr" fontAlgn="auto">
              <a:spcAft>
                <a:spcPts val="0"/>
              </a:spcAft>
              <a:defRPr/>
            </a:pPr>
            <a:r>
              <a:rPr sz="3800" b="1">
                <a:ea typeface="+mj-ea"/>
              </a:rPr>
              <a:t>Motivation to Learn </a:t>
            </a:r>
            <a:br>
              <a:rPr sz="3800" b="1">
                <a:ea typeface="+mj-ea"/>
              </a:rPr>
            </a:br>
            <a:r>
              <a:rPr sz="3800" b="1">
                <a:ea typeface="+mj-ea"/>
              </a:rPr>
              <a:t>School Subjects </a:t>
            </a:r>
            <a:r>
              <a:rPr sz="3800" b="1" smtClean="0">
                <a:ea typeface="+mj-ea"/>
              </a:rPr>
              <a:t>are </a:t>
            </a:r>
            <a:r>
              <a:rPr sz="3800" b="1">
                <a:ea typeface="+mj-ea"/>
              </a:rPr>
              <a:t>Conditioned</a:t>
            </a:r>
          </a:p>
        </p:txBody>
      </p:sp>
      <p:sp>
        <p:nvSpPr>
          <p:cNvPr id="56323" name="Rectangle 3"/>
          <p:cNvSpPr>
            <a:spLocks noGrp="1" noChangeArrowheads="1"/>
          </p:cNvSpPr>
          <p:nvPr>
            <p:ph idx="1"/>
          </p:nvPr>
        </p:nvSpPr>
        <p:spPr>
          <a:xfrm>
            <a:off x="460375" y="1597025"/>
            <a:ext cx="8378825" cy="4297363"/>
          </a:xfrm>
        </p:spPr>
        <p:txBody>
          <a:bodyPr>
            <a:normAutofit fontScale="92500" lnSpcReduction="20000"/>
          </a:bodyPr>
          <a:lstStyle/>
          <a:p>
            <a:pPr>
              <a:lnSpc>
                <a:spcPct val="80000"/>
              </a:lnSpc>
              <a:buFont typeface="Wingdings" charset="0"/>
              <a:buNone/>
            </a:pPr>
            <a:r>
              <a:rPr lang="en-US" sz="3100" dirty="0">
                <a:latin typeface="GoudyOlSt BT" charset="0"/>
              </a:rPr>
              <a:t>Most cultures </a:t>
            </a:r>
            <a:r>
              <a:rPr lang="en-US" sz="4200" dirty="0">
                <a:solidFill>
                  <a:srgbClr val="9966FF"/>
                </a:solidFill>
                <a:latin typeface="GoudyOlSt BT" charset="0"/>
              </a:rPr>
              <a:t>condition</a:t>
            </a:r>
            <a:r>
              <a:rPr lang="en-US" sz="3100" dirty="0">
                <a:latin typeface="GoudyOlSt BT" charset="0"/>
              </a:rPr>
              <a:t> children</a:t>
            </a:r>
          </a:p>
          <a:p>
            <a:pPr>
              <a:lnSpc>
                <a:spcPct val="80000"/>
              </a:lnSpc>
              <a:buFont typeface="Wingdings" charset="0"/>
              <a:buNone/>
            </a:pPr>
            <a:r>
              <a:rPr lang="en-US" sz="3100" dirty="0">
                <a:latin typeface="GoudyOlSt BT" charset="0"/>
              </a:rPr>
              <a:t>with 3 primary rewards for successful learning using</a:t>
            </a:r>
            <a:r>
              <a:rPr lang="en-US" sz="3100" dirty="0" smtClean="0">
                <a:latin typeface="GoudyOlSt BT" charset="0"/>
              </a:rPr>
              <a:t>:</a:t>
            </a:r>
          </a:p>
          <a:p>
            <a:pPr>
              <a:lnSpc>
                <a:spcPct val="80000"/>
              </a:lnSpc>
              <a:buFont typeface="Wingdings" charset="0"/>
              <a:buNone/>
            </a:pPr>
            <a:endParaRPr lang="en-US" sz="3100" dirty="0">
              <a:latin typeface="GoudyOlSt BT" charset="0"/>
            </a:endParaRPr>
          </a:p>
          <a:p>
            <a:pPr>
              <a:lnSpc>
                <a:spcPct val="80000"/>
              </a:lnSpc>
              <a:buFont typeface="Wingdings" charset="0"/>
              <a:buNone/>
            </a:pPr>
            <a:r>
              <a:rPr lang="en-US" sz="3700" dirty="0" smtClean="0">
                <a:latin typeface="GoudyOlSt BT" charset="0"/>
              </a:rPr>
              <a:t>Food</a:t>
            </a:r>
          </a:p>
          <a:p>
            <a:pPr>
              <a:lnSpc>
                <a:spcPct val="80000"/>
              </a:lnSpc>
              <a:buFont typeface="Wingdings" charset="0"/>
              <a:buNone/>
            </a:pPr>
            <a:endParaRPr lang="en-US" sz="3700" dirty="0">
              <a:latin typeface="GoudyOlSt BT" charset="0"/>
            </a:endParaRPr>
          </a:p>
          <a:p>
            <a:pPr>
              <a:lnSpc>
                <a:spcPct val="80000"/>
              </a:lnSpc>
              <a:buFont typeface="Wingdings" charset="0"/>
              <a:buNone/>
            </a:pPr>
            <a:r>
              <a:rPr lang="en-US" sz="3600" dirty="0" smtClean="0">
                <a:latin typeface="GoudyOlSt BT" charset="0"/>
              </a:rPr>
              <a:t>Educator </a:t>
            </a:r>
            <a:r>
              <a:rPr lang="en-US" sz="3600" dirty="0">
                <a:latin typeface="GoudyOlSt BT" charset="0"/>
              </a:rPr>
              <a:t>&amp; Parent approval</a:t>
            </a:r>
            <a:endParaRPr lang="en-US" sz="3600" dirty="0">
              <a:solidFill>
                <a:srgbClr val="FF0000"/>
              </a:solidFill>
              <a:latin typeface="GoudyOlSt BT" charset="0"/>
            </a:endParaRPr>
          </a:p>
          <a:p>
            <a:pPr>
              <a:lnSpc>
                <a:spcPct val="80000"/>
              </a:lnSpc>
              <a:buFont typeface="Wingdings" charset="0"/>
              <a:buNone/>
            </a:pPr>
            <a:endParaRPr lang="en-US" sz="3600" dirty="0" smtClean="0">
              <a:latin typeface="GoudyOlSt BT" charset="0"/>
            </a:endParaRPr>
          </a:p>
          <a:p>
            <a:pPr>
              <a:lnSpc>
                <a:spcPct val="80000"/>
              </a:lnSpc>
              <a:buFont typeface="Wingdings" charset="0"/>
              <a:buNone/>
            </a:pPr>
            <a:r>
              <a:rPr lang="en-US" sz="3600" dirty="0" smtClean="0">
                <a:latin typeface="GoudyOlSt BT" charset="0"/>
              </a:rPr>
              <a:t>Increased </a:t>
            </a:r>
            <a:r>
              <a:rPr lang="en-US" sz="3600" dirty="0">
                <a:latin typeface="GoudyOlSt BT" charset="0"/>
              </a:rPr>
              <a:t>peer social status</a:t>
            </a:r>
            <a:endParaRPr lang="en-US" sz="3600" dirty="0">
              <a:solidFill>
                <a:srgbClr val="008000"/>
              </a:solidFill>
              <a:latin typeface="GoudyOlSt BT" charset="0"/>
            </a:endParaRPr>
          </a:p>
          <a:p>
            <a:pPr>
              <a:lnSpc>
                <a:spcPct val="80000"/>
              </a:lnSpc>
              <a:buFont typeface="Wingdings" charset="0"/>
              <a:buNone/>
            </a:pPr>
            <a:r>
              <a:rPr lang="en-US" sz="3700" dirty="0">
                <a:latin typeface="GoudyOlSt BT" charset="0"/>
              </a:rPr>
              <a:t> </a:t>
            </a:r>
          </a:p>
        </p:txBody>
      </p:sp>
      <p:sp>
        <p:nvSpPr>
          <p:cNvPr id="5" name="TextBox 4"/>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
        <p:nvSpPr>
          <p:cNvPr id="56325" name="AutoShape 2" descr="Image result for motivation to lear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56326" name="Picture 4" descr="http://www.eckington.net/launchpad/images/little-moti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97225"/>
            <a:ext cx="24384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269875"/>
            <a:ext cx="8077200" cy="1143000"/>
          </a:xfrm>
        </p:spPr>
        <p:txBody>
          <a:bodyPr rtlCol="0">
            <a:normAutofit fontScale="90000"/>
          </a:bodyPr>
          <a:lstStyle/>
          <a:p>
            <a:pPr fontAlgn="auto">
              <a:spcAft>
                <a:spcPts val="0"/>
              </a:spcAft>
              <a:defRPr/>
            </a:pPr>
            <a:r>
              <a:rPr sz="3800" b="1" smtClean="0">
                <a:ea typeface="+mj-ea"/>
              </a:rPr>
              <a:t>We </a:t>
            </a:r>
            <a:r>
              <a:rPr sz="3800" b="1">
                <a:ea typeface="+mj-ea"/>
              </a:rPr>
              <a:t>are motivated to </a:t>
            </a:r>
            <a:r>
              <a:rPr sz="3800" b="1">
                <a:effectDag name="">
                  <a:cont type="tree" name="">
                    <a:effect ref="fillLine"/>
                    <a:outerShdw dist="38100" dir="13500000" algn="br">
                      <a:srgbClr val="FFAAAA"/>
                    </a:outerShdw>
                  </a:cont>
                  <a:cont type="tree" name="">
                    <a:effect ref="fillLine"/>
                    <a:outerShdw dist="38100" dir="2700000" algn="tl">
                      <a:srgbClr val="998080"/>
                    </a:outerShdw>
                  </a:cont>
                  <a:effect ref="fillLine"/>
                </a:effectDag>
                <a:ea typeface="+mj-ea"/>
              </a:rPr>
              <a:t>LEARN</a:t>
            </a:r>
            <a:r>
              <a:rPr sz="3800" b="1">
                <a:ea typeface="+mj-ea"/>
              </a:rPr>
              <a:t> to get </a:t>
            </a:r>
            <a:r>
              <a:rPr sz="3800" b="1" smtClean="0">
                <a:ea typeface="+mj-ea"/>
              </a:rPr>
              <a:t/>
            </a:r>
            <a:br>
              <a:rPr sz="3800" b="1" smtClean="0">
                <a:ea typeface="+mj-ea"/>
              </a:rPr>
            </a:br>
            <a:r>
              <a:rPr sz="3800" b="1" smtClean="0">
                <a:ea typeface="+mj-ea"/>
              </a:rPr>
              <a:t>5 </a:t>
            </a:r>
            <a:r>
              <a:rPr sz="3800" b="1">
                <a:ea typeface="+mj-ea"/>
              </a:rPr>
              <a:t>Primary Social Rewards</a:t>
            </a:r>
          </a:p>
        </p:txBody>
      </p:sp>
      <p:sp>
        <p:nvSpPr>
          <p:cNvPr id="93187" name="Rectangle 3"/>
          <p:cNvSpPr>
            <a:spLocks noGrp="1" noChangeArrowheads="1"/>
          </p:cNvSpPr>
          <p:nvPr>
            <p:ph idx="1"/>
          </p:nvPr>
        </p:nvSpPr>
        <p:spPr>
          <a:xfrm>
            <a:off x="762000" y="1597025"/>
            <a:ext cx="8077200" cy="4297363"/>
          </a:xfrm>
        </p:spPr>
        <p:txBody>
          <a:bodyPr/>
          <a:lstStyle/>
          <a:p>
            <a:pPr>
              <a:lnSpc>
                <a:spcPct val="90000"/>
              </a:lnSpc>
              <a:buFont typeface="Wingdings" charset="0"/>
              <a:buNone/>
            </a:pPr>
            <a:r>
              <a:rPr lang="en-US" sz="3700">
                <a:effectLst>
                  <a:outerShdw blurRad="38100" dist="38100" dir="2700000" algn="tl">
                    <a:srgbClr val="DDDDDD"/>
                  </a:outerShdw>
                </a:effectLst>
                <a:latin typeface="GoudyOlSt BT" charset="0"/>
              </a:rPr>
              <a:t>Feel pleasant touch</a:t>
            </a:r>
            <a:r>
              <a:rPr lang="en-US" sz="2400">
                <a:effectLst>
                  <a:outerShdw blurRad="38100" dist="38100" dir="2700000" algn="tl">
                    <a:srgbClr val="DDDDDD"/>
                  </a:outerShdw>
                </a:effectLst>
                <a:latin typeface="GoudyOlSt BT" charset="0"/>
              </a:rPr>
              <a:t> (</a:t>
            </a:r>
            <a:r>
              <a:rPr lang="en-US" sz="1700">
                <a:effectLst>
                  <a:outerShdw blurRad="38100" dist="38100" dir="2700000" algn="tl">
                    <a:srgbClr val="DDDDDD"/>
                  </a:outerShdw>
                </a:effectLst>
                <a:latin typeface="GoudyOlSt BT" charset="0"/>
              </a:rPr>
              <a:t>Rolls et al. 2003</a:t>
            </a:r>
            <a:r>
              <a:rPr lang="en-US" sz="2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See attractive faces</a:t>
            </a:r>
            <a:r>
              <a:rPr lang="en-US" sz="2400">
                <a:effectLst>
                  <a:outerShdw blurRad="38100" dist="38100" dir="2700000" algn="tl">
                    <a:srgbClr val="DDDDDD"/>
                  </a:outerShdw>
                </a:effectLst>
                <a:latin typeface="GoudyOlSt BT" charset="0"/>
              </a:rPr>
              <a:t> (</a:t>
            </a:r>
            <a:r>
              <a:rPr lang="en-US" sz="1700">
                <a:effectLst>
                  <a:outerShdw blurRad="38100" dist="38100" dir="2700000" algn="tl">
                    <a:srgbClr val="DDDDDD"/>
                  </a:outerShdw>
                </a:effectLst>
                <a:latin typeface="GoudyOlSt BT" charset="0"/>
              </a:rPr>
              <a:t>Aharon et al. 2001</a:t>
            </a:r>
            <a:r>
              <a:rPr lang="en-US" sz="2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Hear positive words</a:t>
            </a:r>
            <a:r>
              <a:rPr lang="en-US" sz="2400">
                <a:effectLst>
                  <a:outerShdw blurRad="38100" dist="38100" dir="2700000" algn="tl">
                    <a:srgbClr val="DDDDDD"/>
                  </a:outerShdw>
                </a:effectLst>
                <a:latin typeface="GoudyOlSt BT" charset="0"/>
              </a:rPr>
              <a:t> (</a:t>
            </a:r>
            <a:r>
              <a:rPr lang="en-US" sz="1700">
                <a:effectLst>
                  <a:outerShdw blurRad="38100" dist="38100" dir="2700000" algn="tl">
                    <a:srgbClr val="DDDDDD"/>
                  </a:outerShdw>
                </a:effectLst>
                <a:latin typeface="GoudyOlSt BT" charset="0"/>
              </a:rPr>
              <a:t>Hamann &amp; Mao 2002</a:t>
            </a:r>
            <a:r>
              <a:rPr lang="en-US" sz="2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Interact with others </a:t>
            </a:r>
            <a:r>
              <a:rPr lang="en-US" sz="2400">
                <a:effectLst>
                  <a:outerShdw blurRad="38100" dist="38100" dir="2700000" algn="tl">
                    <a:srgbClr val="DDDDDD"/>
                  </a:outerShdw>
                </a:effectLst>
                <a:latin typeface="GoudyOlSt BT" charset="0"/>
              </a:rPr>
              <a:t>(</a:t>
            </a:r>
            <a:r>
              <a:rPr lang="en-US" sz="1700">
                <a:effectLst>
                  <a:outerShdw blurRad="38100" dist="38100" dir="2700000" algn="tl">
                    <a:srgbClr val="DDDDDD"/>
                  </a:outerShdw>
                </a:effectLst>
                <a:latin typeface="GoudyOlSt BT" charset="0"/>
              </a:rPr>
              <a:t>Rilling et al. 2002</a:t>
            </a:r>
            <a:r>
              <a:rPr lang="en-US" sz="3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Gain social status</a:t>
            </a:r>
            <a:r>
              <a:rPr lang="en-US" sz="2400">
                <a:effectLst>
                  <a:outerShdw blurRad="38100" dist="38100" dir="2700000" algn="tl">
                    <a:srgbClr val="DDDDDD"/>
                  </a:outerShdw>
                </a:effectLst>
                <a:latin typeface="GoudyOlSt BT" charset="0"/>
              </a:rPr>
              <a:t> </a:t>
            </a:r>
          </a:p>
          <a:p>
            <a:pPr>
              <a:lnSpc>
                <a:spcPct val="90000"/>
              </a:lnSpc>
              <a:buFont typeface="Wingdings" charset="0"/>
              <a:buNone/>
            </a:pPr>
            <a:r>
              <a:rPr lang="en-US" sz="2400">
                <a:effectLst>
                  <a:outerShdw blurRad="38100" dist="38100" dir="2700000" algn="tl">
                    <a:srgbClr val="DDDDDD"/>
                  </a:outerShdw>
                </a:effectLst>
                <a:latin typeface="GoudyOlSt BT" charset="0"/>
              </a:rPr>
              <a:t>(</a:t>
            </a:r>
            <a:r>
              <a:rPr lang="en-US" sz="1700">
                <a:effectLst>
                  <a:outerShdw blurRad="38100" dist="38100" dir="2700000" algn="tl">
                    <a:srgbClr val="DDDDDD"/>
                  </a:outerShdw>
                </a:effectLst>
                <a:latin typeface="GoudyOlSt BT" charset="0"/>
              </a:rPr>
              <a:t>Tooby &amp; Cosmides, 2002</a:t>
            </a:r>
            <a:r>
              <a:rPr lang="en-US" sz="2400">
                <a:effectLst>
                  <a:outerShdw blurRad="38100" dist="38100" dir="2700000" algn="tl">
                    <a:srgbClr val="DDDDDD"/>
                  </a:outerShdw>
                </a:effectLst>
                <a:latin typeface="GoudyOlSt BT" charset="0"/>
              </a:rPr>
              <a:t>)</a:t>
            </a:r>
          </a:p>
        </p:txBody>
      </p:sp>
      <p:sp>
        <p:nvSpPr>
          <p:cNvPr id="5" name="TextBox 4"/>
          <p:cNvSpPr txBox="1"/>
          <p:nvPr/>
        </p:nvSpPr>
        <p:spPr>
          <a:xfrm>
            <a:off x="0" y="6411913"/>
            <a:ext cx="2376488" cy="414337"/>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5530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53331" flipH="1">
            <a:off x="6964363" y="-1174750"/>
            <a:ext cx="3175000" cy="751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57663"/>
            <a:ext cx="3324225" cy="249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269875"/>
            <a:ext cx="8077200" cy="1143000"/>
          </a:xfrm>
        </p:spPr>
        <p:txBody>
          <a:bodyPr/>
          <a:lstStyle/>
          <a:p>
            <a:r>
              <a:rPr>
                <a:latin typeface="Calibri" charset="0"/>
              </a:rPr>
              <a:t>Major promoters of learning =</a:t>
            </a:r>
          </a:p>
        </p:txBody>
      </p:sp>
      <p:sp>
        <p:nvSpPr>
          <p:cNvPr id="6147" name="Rectangle 3"/>
          <p:cNvSpPr>
            <a:spLocks noGrp="1" noChangeArrowheads="1"/>
          </p:cNvSpPr>
          <p:nvPr>
            <p:ph idx="1"/>
          </p:nvPr>
        </p:nvSpPr>
        <p:spPr>
          <a:xfrm>
            <a:off x="762000" y="1597025"/>
            <a:ext cx="8077200" cy="4297363"/>
          </a:xfrm>
        </p:spPr>
        <p:txBody>
          <a:bodyPr/>
          <a:lstStyle/>
          <a:p>
            <a:pPr lvl="1">
              <a:lnSpc>
                <a:spcPct val="90000"/>
              </a:lnSpc>
            </a:pPr>
            <a:r>
              <a:rPr lang="en-US">
                <a:effectLst>
                  <a:outerShdw blurRad="38100" dist="38100" dir="2700000" algn="tl">
                    <a:srgbClr val="DDDDDD"/>
                  </a:outerShdw>
                </a:effectLst>
                <a:latin typeface="GoudyOlSt BT" charset="0"/>
              </a:rPr>
              <a:t>REPETITION of INFORMATION</a:t>
            </a:r>
          </a:p>
          <a:p>
            <a:pPr lvl="1">
              <a:lnSpc>
                <a:spcPct val="90000"/>
              </a:lnSpc>
              <a:buFont typeface="Wingdings" charset="0"/>
              <a:buNone/>
            </a:pPr>
            <a:r>
              <a:rPr lang="en-US" sz="2000">
                <a:effectLst>
                  <a:outerShdw blurRad="38100" dist="38100" dir="2700000" algn="tl">
                    <a:srgbClr val="DDDDDD"/>
                  </a:outerShdw>
                </a:effectLst>
                <a:latin typeface="GoudyOlSt BT" charset="0"/>
              </a:rPr>
              <a:t>(Squire and Kandel, 2000)</a:t>
            </a:r>
          </a:p>
          <a:p>
            <a:pPr lvl="1">
              <a:lnSpc>
                <a:spcPct val="90000"/>
              </a:lnSpc>
            </a:pPr>
            <a:r>
              <a:rPr lang="en-US">
                <a:effectLst>
                  <a:outerShdw blurRad="38100" dist="38100" dir="2700000" algn="tl">
                    <a:srgbClr val="DDDDDD"/>
                  </a:outerShdw>
                </a:effectLst>
                <a:latin typeface="GoudyOlSt BT" charset="0"/>
              </a:rPr>
              <a:t>EXCITEMENT</a:t>
            </a:r>
            <a:r>
              <a:rPr lang="en-US" sz="2400">
                <a:effectLst>
                  <a:outerShdw blurRad="38100" dist="38100" dir="2700000" algn="tl">
                    <a:srgbClr val="DDDDDD"/>
                  </a:outerShdw>
                </a:effectLst>
                <a:latin typeface="GoudyOlSt BT" charset="0"/>
              </a:rPr>
              <a:t> at the time of learning</a:t>
            </a:r>
          </a:p>
          <a:p>
            <a:pPr lvl="1">
              <a:lnSpc>
                <a:spcPct val="90000"/>
              </a:lnSpc>
              <a:buFont typeface="Wingdings" charset="0"/>
              <a:buNone/>
            </a:pPr>
            <a:r>
              <a:rPr lang="en-US" sz="2400">
                <a:effectLst>
                  <a:outerShdw blurRad="38100" dist="38100" dir="2700000" algn="tl">
                    <a:srgbClr val="DDDDDD"/>
                  </a:outerShdw>
                </a:effectLst>
                <a:latin typeface="GoudyOlSt BT" charset="0"/>
              </a:rPr>
              <a:t> </a:t>
            </a:r>
            <a:r>
              <a:rPr lang="en-US" sz="2000">
                <a:effectLst>
                  <a:outerShdw blurRad="38100" dist="38100" dir="2700000" algn="tl">
                    <a:srgbClr val="DDDDDD"/>
                  </a:outerShdw>
                </a:effectLst>
                <a:latin typeface="GoudyOlSt BT" charset="0"/>
              </a:rPr>
              <a:t>(Cahill &amp; Gorski, 2003; LeDoux, 2002)</a:t>
            </a:r>
          </a:p>
          <a:p>
            <a:pPr lvl="1">
              <a:lnSpc>
                <a:spcPct val="90000"/>
              </a:lnSpc>
            </a:pPr>
            <a:r>
              <a:rPr lang="en-US">
                <a:effectLst>
                  <a:outerShdw blurRad="38100" dist="38100" dir="2700000" algn="tl">
                    <a:srgbClr val="DDDDDD"/>
                  </a:outerShdw>
                </a:effectLst>
                <a:latin typeface="GoudyOlSt BT" charset="0"/>
              </a:rPr>
              <a:t>EATING CARBOHYDRATES</a:t>
            </a:r>
            <a:r>
              <a:rPr lang="en-US" sz="2400">
                <a:effectLst>
                  <a:outerShdw blurRad="38100" dist="38100" dir="2700000" algn="tl">
                    <a:srgbClr val="DDDDDD"/>
                  </a:outerShdw>
                </a:effectLst>
                <a:latin typeface="GoudyOlSt BT" charset="0"/>
              </a:rPr>
              <a:t> at time of learning  </a:t>
            </a:r>
            <a:r>
              <a:rPr lang="en-US" sz="2000">
                <a:effectLst>
                  <a:outerShdw blurRad="38100" dist="38100" dir="2700000" algn="tl">
                    <a:srgbClr val="DDDDDD"/>
                  </a:outerShdw>
                </a:effectLst>
                <a:latin typeface="GoudyOlSt BT" charset="0"/>
              </a:rPr>
              <a:t>(Korol, 2002)</a:t>
            </a:r>
            <a:endParaRPr lang="en-US" sz="2400">
              <a:effectLst>
                <a:outerShdw blurRad="38100" dist="38100" dir="2700000" algn="tl">
                  <a:srgbClr val="DDDDDD"/>
                </a:outerShdw>
              </a:effectLst>
              <a:latin typeface="GoudyOlSt BT" charset="0"/>
            </a:endParaRPr>
          </a:p>
          <a:p>
            <a:pPr lvl="1">
              <a:lnSpc>
                <a:spcPct val="90000"/>
              </a:lnSpc>
            </a:pPr>
            <a:r>
              <a:rPr lang="en-US">
                <a:effectLst>
                  <a:outerShdw blurRad="38100" dist="38100" dir="2700000" algn="tl">
                    <a:srgbClr val="DDDDDD"/>
                  </a:outerShdw>
                </a:effectLst>
                <a:latin typeface="GoudyOlSt BT" charset="0"/>
              </a:rPr>
              <a:t>8-9 HOURS OF SLEEP</a:t>
            </a:r>
            <a:r>
              <a:rPr lang="en-US" sz="2400">
                <a:effectLst>
                  <a:outerShdw blurRad="38100" dist="38100" dir="2700000" algn="tl">
                    <a:srgbClr val="DDDDDD"/>
                  </a:outerShdw>
                </a:effectLst>
                <a:latin typeface="GoudyOlSt BT" charset="0"/>
              </a:rPr>
              <a:t> after learning </a:t>
            </a:r>
            <a:r>
              <a:rPr lang="en-US" sz="2000">
                <a:effectLst>
                  <a:outerShdw blurRad="38100" dist="38100" dir="2700000" algn="tl">
                    <a:srgbClr val="DDDDDD"/>
                  </a:outerShdw>
                </a:effectLst>
                <a:latin typeface="GoudyOlSt BT" charset="0"/>
              </a:rPr>
              <a:t>(Kuriyama, Stickgold, &amp; Walker, 2004)\</a:t>
            </a:r>
          </a:p>
        </p:txBody>
      </p:sp>
      <p:sp>
        <p:nvSpPr>
          <p:cNvPr id="5" name="TextBox 4"/>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57349"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753331" flipH="1">
            <a:off x="6757988" y="-1620838"/>
            <a:ext cx="2420937" cy="5734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269875"/>
            <a:ext cx="8077200" cy="1143000"/>
          </a:xfrm>
        </p:spPr>
        <p:txBody>
          <a:bodyPr/>
          <a:lstStyle/>
          <a:p>
            <a:r>
              <a:rPr sz="3600">
                <a:latin typeface="Calibri" charset="0"/>
              </a:rPr>
              <a:t>The 1</a:t>
            </a:r>
            <a:r>
              <a:rPr sz="3600" baseline="30000">
                <a:latin typeface="Calibri" charset="0"/>
              </a:rPr>
              <a:t>st</a:t>
            </a:r>
            <a:r>
              <a:rPr sz="3600">
                <a:latin typeface="Calibri" charset="0"/>
              </a:rPr>
              <a:t> Learning Promoter is </a:t>
            </a:r>
            <a:r>
              <a:rPr sz="3600" b="1">
                <a:solidFill>
                  <a:srgbClr val="FF0000"/>
                </a:solidFill>
                <a:latin typeface="Calibri" charset="0"/>
              </a:rPr>
              <a:t>REPETITION</a:t>
            </a:r>
          </a:p>
        </p:txBody>
      </p:sp>
      <p:sp>
        <p:nvSpPr>
          <p:cNvPr id="115715" name="Rectangle 3"/>
          <p:cNvSpPr>
            <a:spLocks noGrp="1" noChangeArrowheads="1"/>
          </p:cNvSpPr>
          <p:nvPr>
            <p:ph idx="1"/>
          </p:nvPr>
        </p:nvSpPr>
        <p:spPr>
          <a:xfrm>
            <a:off x="762000" y="1597025"/>
            <a:ext cx="8077200" cy="4297363"/>
          </a:xfrm>
        </p:spPr>
        <p:txBody>
          <a:bodyPr/>
          <a:lstStyle/>
          <a:p>
            <a:pPr>
              <a:lnSpc>
                <a:spcPct val="80000"/>
              </a:lnSpc>
              <a:buFont typeface="Wingdings" charset="0"/>
              <a:buNone/>
            </a:pPr>
            <a:r>
              <a:rPr lang="en-US" sz="3400" dirty="0">
                <a:effectLst>
                  <a:outerShdw blurRad="38100" dist="38100" dir="2700000" algn="tl">
                    <a:srgbClr val="DDDDDD"/>
                  </a:outerShdw>
                </a:effectLst>
                <a:latin typeface="GoudyOlSt BT" charset="0"/>
              </a:rPr>
              <a:t>Squire &amp; </a:t>
            </a:r>
            <a:r>
              <a:rPr lang="en-US" sz="3400" dirty="0" err="1">
                <a:effectLst>
                  <a:outerShdw blurRad="38100" dist="38100" dir="2700000" algn="tl">
                    <a:srgbClr val="DDDDDD"/>
                  </a:outerShdw>
                </a:effectLst>
                <a:latin typeface="GoudyOlSt BT" charset="0"/>
              </a:rPr>
              <a:t>Kandel</a:t>
            </a:r>
            <a:r>
              <a:rPr lang="en-US" sz="3400" dirty="0">
                <a:effectLst>
                  <a:outerShdw blurRad="38100" dist="38100" dir="2700000" algn="tl">
                    <a:srgbClr val="DDDDDD"/>
                  </a:outerShdw>
                </a:effectLst>
                <a:latin typeface="GoudyOlSt BT" charset="0"/>
              </a:rPr>
              <a:t> (2000) </a:t>
            </a:r>
          </a:p>
          <a:p>
            <a:pPr>
              <a:lnSpc>
                <a:spcPct val="80000"/>
              </a:lnSpc>
              <a:buFont typeface="Wingdings" charset="0"/>
              <a:buNone/>
            </a:pPr>
            <a:r>
              <a:rPr lang="en-US" sz="3400" dirty="0">
                <a:effectLst>
                  <a:outerShdw blurRad="38100" dist="38100" dir="2700000" algn="tl">
                    <a:srgbClr val="DDDDDD"/>
                  </a:outerShdw>
                </a:effectLst>
                <a:latin typeface="GoudyOlSt BT" charset="0"/>
              </a:rPr>
              <a:t>Reviewed neurobiology of learning </a:t>
            </a:r>
          </a:p>
          <a:p>
            <a:pPr>
              <a:lnSpc>
                <a:spcPct val="80000"/>
              </a:lnSpc>
              <a:buFont typeface="Wingdings" charset="0"/>
              <a:buNone/>
            </a:pPr>
            <a:r>
              <a:rPr lang="en-US" sz="3400" dirty="0">
                <a:effectLst>
                  <a:outerShdw blurRad="38100" dist="38100" dir="2700000" algn="tl">
                    <a:srgbClr val="DDDDDD"/>
                  </a:outerShdw>
                </a:effectLst>
                <a:latin typeface="GoudyOlSt BT" charset="0"/>
              </a:rPr>
              <a:t>Brain forms long term memories depending on </a:t>
            </a:r>
          </a:p>
          <a:p>
            <a:pPr>
              <a:lnSpc>
                <a:spcPct val="80000"/>
              </a:lnSpc>
              <a:buFont typeface="Wingdings" charset="0"/>
              <a:buNone/>
            </a:pPr>
            <a:r>
              <a:rPr lang="ja-JP" altLang="en-US" sz="3600" dirty="0">
                <a:effectLst>
                  <a:outerShdw blurRad="38100" dist="38100" dir="2700000" algn="tl">
                    <a:srgbClr val="DDDDDD"/>
                  </a:outerShdw>
                </a:effectLst>
                <a:latin typeface="GoudyOlSt BT" charset="0"/>
              </a:rPr>
              <a:t>“</a:t>
            </a:r>
            <a:r>
              <a:rPr lang="en-US" sz="3600" dirty="0">
                <a:effectLst>
                  <a:outerShdw blurRad="38100" dist="38100" dir="2700000" algn="tl">
                    <a:srgbClr val="DDDDDD"/>
                  </a:outerShdw>
                </a:effectLst>
                <a:latin typeface="GoudyOlSt BT" charset="0"/>
              </a:rPr>
              <a:t>the number of times the event or fact is repeated</a:t>
            </a:r>
            <a:r>
              <a:rPr lang="ja-JP" altLang="en-US" sz="3600" dirty="0">
                <a:effectLst>
                  <a:outerShdw blurRad="38100" dist="38100" dir="2700000" algn="tl">
                    <a:srgbClr val="DDDDDD"/>
                  </a:outerShdw>
                </a:effectLst>
                <a:latin typeface="GoudyOlSt BT" charset="0"/>
              </a:rPr>
              <a:t>”</a:t>
            </a:r>
            <a:r>
              <a:rPr lang="en-US" dirty="0">
                <a:effectLst>
                  <a:outerShdw blurRad="38100" dist="38100" dir="2700000" algn="tl">
                    <a:srgbClr val="DDDDDD"/>
                  </a:outerShdw>
                </a:effectLst>
                <a:latin typeface="GoudyOlSt BT" charset="0"/>
              </a:rPr>
              <a:t> </a:t>
            </a:r>
          </a:p>
        </p:txBody>
      </p:sp>
      <p:sp>
        <p:nvSpPr>
          <p:cNvPr id="5" name="TextBox 4"/>
          <p:cNvSpPr txBox="1"/>
          <p:nvPr/>
        </p:nvSpPr>
        <p:spPr>
          <a:xfrm>
            <a:off x="152400" y="6108700"/>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58373" name="Picture 2" descr="Image result for re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65600"/>
            <a:ext cx="46863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a:xfrm>
            <a:off x="849313" y="152400"/>
            <a:ext cx="8077200" cy="1143000"/>
          </a:xfrm>
        </p:spPr>
        <p:txBody>
          <a:bodyPr/>
          <a:lstStyle/>
          <a:p>
            <a:r>
              <a:rPr sz="2800">
                <a:latin typeface="Calibri" charset="0"/>
              </a:rPr>
              <a:t>Repetition causes neurons to make  MORE CONNECTIONS with other neurons</a:t>
            </a:r>
          </a:p>
        </p:txBody>
      </p:sp>
      <p:sp>
        <p:nvSpPr>
          <p:cNvPr id="5" name="TextBox 4"/>
          <p:cNvSpPr txBox="1"/>
          <p:nvPr/>
        </p:nvSpPr>
        <p:spPr>
          <a:xfrm>
            <a:off x="-25400" y="6443663"/>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60420" name="Picture 2" descr="http://www.urbanchildinstitute.org/sites/all/files/databooks/html/2013/01.Brain.RGB.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143000"/>
            <a:ext cx="8512175" cy="510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946150"/>
            <a:ext cx="8696325"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467" name="TextBox 3"/>
          <p:cNvSpPr txBox="1">
            <a:spLocks noChangeArrowheads="1"/>
          </p:cNvSpPr>
          <p:nvPr/>
        </p:nvSpPr>
        <p:spPr bwMode="auto">
          <a:xfrm>
            <a:off x="152400" y="6248400"/>
            <a:ext cx="48006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K. Kryza: Developing  growth mindsets in the classroom. WWW. Inspiringlearners.com</a:t>
            </a: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498278" cy="4274375"/>
          </a:xfrm>
        </p:spPr>
        <p:txBody>
          <a:bodyPr rtlCol="0">
            <a:normAutofit fontScale="90000"/>
          </a:bodyPr>
          <a:lstStyle/>
          <a:p>
            <a:pPr>
              <a:defRPr/>
            </a:pPr>
            <a:r>
              <a:rPr lang="en-US" i="1" dirty="0">
                <a:solidFill>
                  <a:schemeClr val="tx1"/>
                </a:solidFill>
                <a:latin typeface="Arial" panose="020B0604020202020204" pitchFamily="34" charset="0"/>
                <a:cs typeface="Arial" panose="020B0604020202020204" pitchFamily="34" charset="0"/>
              </a:rPr>
              <a:t>Share with a </a:t>
            </a:r>
            <a:r>
              <a:rPr lang="en-US" i="1" dirty="0" smtClean="0">
                <a:solidFill>
                  <a:schemeClr val="tx1"/>
                </a:solidFill>
                <a:latin typeface="Arial" panose="020B0604020202020204" pitchFamily="34" charset="0"/>
                <a:cs typeface="Arial" panose="020B0604020202020204" pitchFamily="34" charset="0"/>
              </a:rPr>
              <a:t>neighbor</a:t>
            </a:r>
            <a:br>
              <a:rPr lang="en-US" i="1" dirty="0" smtClean="0">
                <a:solidFill>
                  <a:schemeClr val="tx1"/>
                </a:solidFill>
                <a:latin typeface="Arial" panose="020B0604020202020204" pitchFamily="34" charset="0"/>
                <a:cs typeface="Arial" panose="020B0604020202020204" pitchFamily="34" charset="0"/>
              </a:rPr>
            </a:br>
            <a:r>
              <a:rPr lang="en-US" i="1" dirty="0" smtClean="0">
                <a:solidFill>
                  <a:schemeClr val="tx1"/>
                </a:solidFill>
                <a:latin typeface="Arial" panose="020B0604020202020204" pitchFamily="34" charset="0"/>
                <a:cs typeface="Arial" panose="020B0604020202020204" pitchFamily="34" charset="0"/>
              </a:rPr>
              <a:t/>
            </a:r>
            <a:br>
              <a:rPr lang="en-US" i="1" dirty="0" smtClean="0">
                <a:solidFill>
                  <a:schemeClr val="tx1"/>
                </a:solidFill>
                <a:latin typeface="Arial" panose="020B0604020202020204" pitchFamily="34" charset="0"/>
                <a:cs typeface="Arial" panose="020B0604020202020204" pitchFamily="34" charset="0"/>
              </a:rPr>
            </a:br>
            <a:r>
              <a:rPr lang="en-US" i="1" dirty="0" smtClean="0">
                <a:solidFill>
                  <a:schemeClr val="tx1"/>
                </a:solidFill>
                <a:latin typeface="Arial" panose="020B0604020202020204" pitchFamily="34" charset="0"/>
                <a:cs typeface="Arial" panose="020B0604020202020204" pitchFamily="34" charset="0"/>
              </a:rPr>
              <a:t/>
            </a:r>
            <a:br>
              <a:rPr lang="en-US" i="1" dirty="0" smtClean="0">
                <a:solidFill>
                  <a:schemeClr val="tx1"/>
                </a:solidFill>
                <a:latin typeface="Arial" panose="020B0604020202020204" pitchFamily="34" charset="0"/>
                <a:cs typeface="Arial" panose="020B0604020202020204" pitchFamily="34" charset="0"/>
              </a:rPr>
            </a:br>
            <a:r>
              <a:rPr lang="en-US" dirty="0" smtClean="0"/>
              <a:t>What would you like to learn about Neuroscience, that would change your teaching practices?</a:t>
            </a:r>
            <a:r>
              <a:rPr lang="en-US" i="1" dirty="0">
                <a:solidFill>
                  <a:schemeClr val="tx1"/>
                </a:solidFill>
                <a:latin typeface="Arial" panose="020B0604020202020204" pitchFamily="34" charset="0"/>
                <a:cs typeface="Arial" panose="020B0604020202020204" pitchFamily="34" charset="0"/>
              </a:rPr>
              <a:t/>
            </a:r>
            <a:br>
              <a:rPr lang="en-US" i="1" dirty="0">
                <a:solidFill>
                  <a:schemeClr val="tx1"/>
                </a:solidFill>
                <a:latin typeface="Arial" panose="020B0604020202020204" pitchFamily="34" charset="0"/>
                <a:cs typeface="Arial" panose="020B0604020202020204" pitchFamily="34" charset="0"/>
              </a:rPr>
            </a:br>
            <a:endParaRPr lang="en-US" dirty="0"/>
          </a:p>
        </p:txBody>
      </p:sp>
      <p:pic>
        <p:nvPicPr>
          <p:cNvPr id="7170" name="Picture 2" descr="C:\Users\Owner\AppData\Roaming\PixelMetrics\CaptureWiz\Temp\2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56345" y="1030057"/>
            <a:ext cx="2193131" cy="15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58146"/>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62000" y="269875"/>
            <a:ext cx="8077200" cy="1639094"/>
          </a:xfrm>
        </p:spPr>
        <p:txBody>
          <a:bodyPr rtlCol="0">
            <a:normAutofit fontScale="90000"/>
          </a:bodyPr>
          <a:lstStyle/>
          <a:p>
            <a:pPr algn="ctr" fontAlgn="auto">
              <a:spcAft>
                <a:spcPts val="0"/>
              </a:spcAft>
              <a:defRPr/>
            </a:pPr>
            <a:r>
              <a:rPr dirty="0" smtClean="0">
                <a:ea typeface="+mj-ea"/>
              </a:rPr>
              <a:t>The role of Emotion in Learning:</a:t>
            </a:r>
            <a:br>
              <a:rPr dirty="0" smtClean="0">
                <a:ea typeface="+mj-ea"/>
              </a:rPr>
            </a:br>
            <a:r>
              <a:rPr dirty="0" smtClean="0">
                <a:ea typeface="+mj-ea"/>
              </a:rPr>
              <a:t>A learning </a:t>
            </a:r>
            <a:r>
              <a:rPr dirty="0">
                <a:ea typeface="+mj-ea"/>
              </a:rPr>
              <a:t>promoter is </a:t>
            </a:r>
            <a:r>
              <a:rPr b="1" dirty="0">
                <a:solidFill>
                  <a:srgbClr val="FF0000"/>
                </a:solidFill>
                <a:ea typeface="+mj-ea"/>
              </a:rPr>
              <a:t>EXCITEMENT</a:t>
            </a:r>
          </a:p>
        </p:txBody>
      </p:sp>
      <p:sp>
        <p:nvSpPr>
          <p:cNvPr id="116739" name="Rectangle 3"/>
          <p:cNvSpPr>
            <a:spLocks noGrp="1" noChangeArrowheads="1"/>
          </p:cNvSpPr>
          <p:nvPr>
            <p:ph idx="1"/>
          </p:nvPr>
        </p:nvSpPr>
        <p:spPr>
          <a:xfrm>
            <a:off x="777240" y="2209800"/>
            <a:ext cx="8077200" cy="4029869"/>
          </a:xfrm>
        </p:spPr>
        <p:txBody>
          <a:bodyPr/>
          <a:lstStyle/>
          <a:p>
            <a:pPr>
              <a:lnSpc>
                <a:spcPct val="90000"/>
              </a:lnSpc>
              <a:buFont typeface="Wingdings" charset="0"/>
              <a:buNone/>
            </a:pPr>
            <a:r>
              <a:rPr lang="en-US" sz="3600" dirty="0" err="1">
                <a:effectLst>
                  <a:outerShdw blurRad="38100" dist="38100" dir="2700000" algn="tl">
                    <a:srgbClr val="DDDDDD"/>
                  </a:outerShdw>
                </a:effectLst>
                <a:latin typeface="GoudyOlSt BT" charset="0"/>
              </a:rPr>
              <a:t>LeDoux</a:t>
            </a:r>
            <a:r>
              <a:rPr lang="en-US" sz="3600" dirty="0">
                <a:effectLst>
                  <a:outerShdw blurRad="38100" dist="38100" dir="2700000" algn="tl">
                    <a:srgbClr val="DDDDDD"/>
                  </a:outerShdw>
                </a:effectLst>
                <a:latin typeface="GoudyOlSt BT" charset="0"/>
              </a:rPr>
              <a:t> has studied the brain for 30 years &amp; reported (2002) that </a:t>
            </a:r>
            <a:r>
              <a:rPr lang="ja-JP" altLang="en-US" sz="3600" dirty="0">
                <a:effectLst>
                  <a:outerShdw blurRad="38100" dist="38100" dir="2700000" algn="tl">
                    <a:srgbClr val="DDDDDD"/>
                  </a:outerShdw>
                </a:effectLst>
                <a:latin typeface="GoudyOlSt BT" charset="0"/>
              </a:rPr>
              <a:t>“</a:t>
            </a:r>
            <a:r>
              <a:rPr lang="en-US" sz="3600" dirty="0">
                <a:effectLst>
                  <a:outerShdw blurRad="38100" dist="38100" dir="2700000" algn="tl">
                    <a:srgbClr val="DDDDDD"/>
                  </a:outerShdw>
                </a:effectLst>
                <a:latin typeface="GoudyOlSt BT" charset="0"/>
              </a:rPr>
              <a:t>we remember particularly well…those things that arouse our emotions</a:t>
            </a:r>
            <a:r>
              <a:rPr lang="ja-JP" altLang="en-US" sz="3600" dirty="0">
                <a:effectLst>
                  <a:outerShdw blurRad="38100" dist="38100" dir="2700000" algn="tl">
                    <a:srgbClr val="DDDDDD"/>
                  </a:outerShdw>
                </a:effectLst>
                <a:latin typeface="GoudyOlSt BT" charset="0"/>
              </a:rPr>
              <a:t>”</a:t>
            </a:r>
            <a:endParaRPr lang="en-US" sz="3600" dirty="0">
              <a:effectLst>
                <a:outerShdw blurRad="38100" dist="38100" dir="2700000" algn="tl">
                  <a:srgbClr val="DDDDDD"/>
                </a:outerShdw>
              </a:effectLst>
              <a:latin typeface="GoudyOlSt BT" charset="0"/>
            </a:endParaRPr>
          </a:p>
          <a:p>
            <a:pPr>
              <a:lnSpc>
                <a:spcPct val="90000"/>
              </a:lnSpc>
              <a:buFont typeface="Wingdings" charset="0"/>
              <a:buNone/>
            </a:pPr>
            <a:endParaRPr lang="en-US" sz="4400" dirty="0">
              <a:effectLst>
                <a:outerShdw blurRad="38100" dist="38100" dir="2700000" algn="tl">
                  <a:srgbClr val="DDDDDD"/>
                </a:outerShdw>
              </a:effectLst>
              <a:latin typeface="GoudyOlSt BT" charset="0"/>
            </a:endParaRPr>
          </a:p>
        </p:txBody>
      </p:sp>
      <p:sp>
        <p:nvSpPr>
          <p:cNvPr id="5" name="TextBox 4"/>
          <p:cNvSpPr txBox="1"/>
          <p:nvPr/>
        </p:nvSpPr>
        <p:spPr>
          <a:xfrm>
            <a:off x="228600" y="61245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
        <p:nvSpPr>
          <p:cNvPr id="64517" name="AutoShape 2" descr="Image result for excitement in classroom"/>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64518" name="AutoShape 4" descr="Image result for excitement in classroom"/>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64519" name="AutoShape 6" descr="Image result for excitement in classroom"/>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64520" name="Picture 8" descr="https://sciencebob.com/wp-content/uploads/2009/06/imgp0544xv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760" y="428625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0" y="269875"/>
            <a:ext cx="8077200" cy="1143000"/>
          </a:xfrm>
        </p:spPr>
        <p:txBody>
          <a:bodyPr rtlCol="0">
            <a:normAutofit fontScale="90000"/>
          </a:bodyPr>
          <a:lstStyle/>
          <a:p>
            <a:pPr fontAlgn="auto">
              <a:spcAft>
                <a:spcPts val="0"/>
              </a:spcAft>
              <a:defRPr/>
            </a:pPr>
            <a:r>
              <a:rPr sz="3800">
                <a:ea typeface="+mj-ea"/>
              </a:rPr>
              <a:t>Excitement automatically increases  certain neurotransmitters</a:t>
            </a:r>
          </a:p>
        </p:txBody>
      </p:sp>
      <p:pic>
        <p:nvPicPr>
          <p:cNvPr id="65539" name="Picture 3" descr="vesicle neu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905000"/>
            <a:ext cx="6781800" cy="4648200"/>
          </a:xfrm>
          <a:noFill/>
        </p:spPr>
      </p:pic>
      <p:sp>
        <p:nvSpPr>
          <p:cNvPr id="5" name="TextBox 4"/>
          <p:cNvSpPr txBox="1"/>
          <p:nvPr/>
        </p:nvSpPr>
        <p:spPr>
          <a:xfrm>
            <a:off x="23813" y="6426200"/>
            <a:ext cx="2376487" cy="446088"/>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a:t>
            </a:r>
            <a:r>
              <a:rPr lang="en-US" sz="900" dirty="0">
                <a:effectLst>
                  <a:outerShdw blurRad="38100" dist="38100" dir="2700000" algn="tl">
                    <a:srgbClr val="FFFFFF"/>
                  </a:outerShdw>
                </a:effectLst>
                <a:latin typeface="Calibri" pitchFamily="-106" charset="0"/>
                <a:ea typeface="+mn-ea"/>
              </a:rPr>
              <a:t>e</a:t>
            </a:r>
            <a:endParaRPr lang="en-US"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62000" y="269875"/>
            <a:ext cx="8077200" cy="1143000"/>
          </a:xfrm>
        </p:spPr>
        <p:txBody>
          <a:bodyPr>
            <a:normAutofit/>
          </a:bodyPr>
          <a:lstStyle/>
          <a:p>
            <a:r>
              <a:rPr sz="3000">
                <a:effectLst>
                  <a:outerShdw blurRad="38100" dist="38100" dir="2700000" algn="tl">
                    <a:srgbClr val="DDDDDD"/>
                  </a:outerShdw>
                </a:effectLst>
                <a:latin typeface="Calibri" charset="0"/>
              </a:rPr>
              <a:t>Excitement sets NEURON CONNECTIONS in the </a:t>
            </a:r>
            <a:r>
              <a:rPr lang="ja-JP" altLang="en-US" sz="3000">
                <a:effectLst>
                  <a:outerShdw blurRad="38100" dist="38100" dir="2700000" algn="tl">
                    <a:srgbClr val="DDDDDD"/>
                  </a:outerShdw>
                </a:effectLst>
                <a:latin typeface="Calibri" charset="0"/>
              </a:rPr>
              <a:t>“</a:t>
            </a:r>
            <a:r>
              <a:rPr sz="3000">
                <a:effectLst>
                  <a:outerShdw blurRad="38100" dist="38100" dir="2700000" algn="tl">
                    <a:srgbClr val="DDDDDD"/>
                  </a:outerShdw>
                </a:effectLst>
                <a:latin typeface="Calibri" charset="0"/>
              </a:rPr>
              <a:t>ON</a:t>
            </a:r>
            <a:r>
              <a:rPr lang="ja-JP" altLang="en-US" sz="3000">
                <a:effectLst>
                  <a:outerShdw blurRad="38100" dist="38100" dir="2700000" algn="tl">
                    <a:srgbClr val="DDDDDD"/>
                  </a:outerShdw>
                </a:effectLst>
                <a:latin typeface="Calibri" charset="0"/>
              </a:rPr>
              <a:t>”</a:t>
            </a:r>
            <a:r>
              <a:rPr sz="3000">
                <a:effectLst>
                  <a:outerShdw blurRad="38100" dist="38100" dir="2700000" algn="tl">
                    <a:srgbClr val="DDDDDD"/>
                  </a:outerShdw>
                </a:effectLst>
                <a:latin typeface="Calibri" charset="0"/>
              </a:rPr>
              <a:t> position</a:t>
            </a:r>
          </a:p>
        </p:txBody>
      </p:sp>
      <p:pic>
        <p:nvPicPr>
          <p:cNvPr id="66563" name="Picture 3" descr="neur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467600" cy="4343400"/>
          </a:xfrm>
          <a:noFill/>
        </p:spPr>
      </p:pic>
      <p:sp>
        <p:nvSpPr>
          <p:cNvPr id="6" name="TextBox 5"/>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62000" y="152400"/>
            <a:ext cx="8077200" cy="1447800"/>
          </a:xfrm>
        </p:spPr>
        <p:txBody>
          <a:bodyPr rtlCol="0">
            <a:normAutofit fontScale="90000"/>
          </a:bodyPr>
          <a:lstStyle/>
          <a:p>
            <a:pPr fontAlgn="auto">
              <a:spcAft>
                <a:spcPts val="0"/>
              </a:spcAft>
              <a:defRPr/>
            </a:pPr>
            <a:r>
              <a:rPr sz="4000" smtClean="0">
                <a:ea typeface="+mj-ea"/>
              </a:rPr>
              <a:t>Another learning </a:t>
            </a:r>
            <a:r>
              <a:rPr sz="4000">
                <a:ea typeface="+mj-ea"/>
              </a:rPr>
              <a:t>promoter is </a:t>
            </a:r>
            <a:r>
              <a:rPr sz="4000" smtClean="0">
                <a:ea typeface="+mj-ea"/>
              </a:rPr>
              <a:t/>
            </a:r>
            <a:br>
              <a:rPr sz="4000" smtClean="0">
                <a:ea typeface="+mj-ea"/>
              </a:rPr>
            </a:br>
            <a:r>
              <a:rPr sz="4000" smtClean="0">
                <a:ea typeface="+mj-ea"/>
              </a:rPr>
              <a:t>EATING CARBOHYDRATES </a:t>
            </a:r>
            <a:br>
              <a:rPr sz="4000" smtClean="0">
                <a:ea typeface="+mj-ea"/>
              </a:rPr>
            </a:br>
            <a:r>
              <a:rPr sz="4000" smtClean="0">
                <a:ea typeface="+mj-ea"/>
              </a:rPr>
              <a:t>(</a:t>
            </a:r>
            <a:r>
              <a:rPr sz="2000" smtClean="0">
                <a:ea typeface="+mj-ea"/>
              </a:rPr>
              <a:t>Complex-Whole grains, non processed foods, </a:t>
            </a:r>
            <a:r>
              <a:rPr sz="2000" err="1" smtClean="0">
                <a:ea typeface="+mj-ea"/>
              </a:rPr>
              <a:t>etc</a:t>
            </a:r>
            <a:r>
              <a:rPr sz="4000" smtClean="0">
                <a:ea typeface="+mj-ea"/>
              </a:rPr>
              <a:t>)</a:t>
            </a:r>
            <a:endParaRPr sz="4000">
              <a:ea typeface="+mj-ea"/>
            </a:endParaRPr>
          </a:p>
        </p:txBody>
      </p:sp>
      <p:sp>
        <p:nvSpPr>
          <p:cNvPr id="117763" name="Rectangle 3"/>
          <p:cNvSpPr>
            <a:spLocks noGrp="1" noChangeArrowheads="1"/>
          </p:cNvSpPr>
          <p:nvPr>
            <p:ph idx="1"/>
          </p:nvPr>
        </p:nvSpPr>
        <p:spPr>
          <a:xfrm>
            <a:off x="838200" y="1981200"/>
            <a:ext cx="8077200" cy="4297363"/>
          </a:xfrm>
        </p:spPr>
        <p:txBody>
          <a:bodyPr/>
          <a:lstStyle/>
          <a:p>
            <a:r>
              <a:rPr lang="en-US">
                <a:effectLst>
                  <a:outerShdw blurRad="38100" dist="38100" dir="2700000" algn="tl">
                    <a:srgbClr val="DDDDDD"/>
                  </a:outerShdw>
                </a:effectLst>
                <a:latin typeface="Calibri" charset="0"/>
              </a:rPr>
              <a:t>Greenwood and Winocur (2001) research: high-fat diet impairs brain glucose metabolism needed to form long term memory </a:t>
            </a:r>
          </a:p>
          <a:p>
            <a:r>
              <a:rPr lang="en-US">
                <a:effectLst>
                  <a:outerShdw blurRad="38100" dist="38100" dir="2700000" algn="tl">
                    <a:srgbClr val="DDDDDD"/>
                  </a:outerShdw>
                </a:effectLst>
                <a:latin typeface="Calibri" charset="0"/>
              </a:rPr>
              <a:t>Korol (2002) research: eating carbohydrates enhanced memory</a:t>
            </a:r>
          </a:p>
          <a:p>
            <a:r>
              <a:rPr lang="en-US">
                <a:effectLst>
                  <a:outerShdw blurRad="38100" dist="38100" dir="2700000" algn="tl">
                    <a:srgbClr val="DDDDDD"/>
                  </a:outerShdw>
                </a:effectLst>
                <a:latin typeface="Calibri" charset="0"/>
              </a:rPr>
              <a:t>(Smith, 2003) research: lack of breakfast impairs learning  </a:t>
            </a:r>
          </a:p>
        </p:txBody>
      </p:sp>
      <p:sp>
        <p:nvSpPr>
          <p:cNvPr id="5" name="TextBox 4"/>
          <p:cNvSpPr txBox="1"/>
          <p:nvPr/>
        </p:nvSpPr>
        <p:spPr>
          <a:xfrm>
            <a:off x="-38100" y="6442075"/>
            <a:ext cx="2378075"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0"/>
            <a:ext cx="7907338" cy="1654175"/>
          </a:xfrm>
        </p:spPr>
        <p:txBody>
          <a:bodyPr/>
          <a:lstStyle/>
          <a:p>
            <a:r>
              <a:rPr sz="3000">
                <a:latin typeface="Calibri" charset="0"/>
              </a:rPr>
              <a:t>Eating carbohydrates provides glucose to make glycoproteins that organizes new synapse locations &amp; binds neurons to one another.</a:t>
            </a:r>
          </a:p>
        </p:txBody>
      </p:sp>
      <p:sp>
        <p:nvSpPr>
          <p:cNvPr id="5" name="TextBox 4"/>
          <p:cNvSpPr txBox="1"/>
          <p:nvPr/>
        </p:nvSpPr>
        <p:spPr>
          <a:xfrm>
            <a:off x="0" y="6440488"/>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68612" name="Picture 2" descr="https://cmns.umd.edu/sites/default/files/uploads/images/news/01_neurons_lg-cro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524000"/>
            <a:ext cx="7889875" cy="474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269875"/>
            <a:ext cx="8077200" cy="1143000"/>
          </a:xfrm>
        </p:spPr>
        <p:txBody>
          <a:bodyPr/>
          <a:lstStyle/>
          <a:p>
            <a:r>
              <a:rPr sz="4000" b="1">
                <a:latin typeface="Calibri" charset="0"/>
              </a:rPr>
              <a:t>SLEEP IS A FREE LEARNING TOOL</a:t>
            </a:r>
          </a:p>
        </p:txBody>
      </p:sp>
      <p:sp>
        <p:nvSpPr>
          <p:cNvPr id="125955" name="Rectangle 3"/>
          <p:cNvSpPr>
            <a:spLocks noGrp="1" noChangeArrowheads="1"/>
          </p:cNvSpPr>
          <p:nvPr>
            <p:ph idx="1"/>
          </p:nvPr>
        </p:nvSpPr>
        <p:spPr>
          <a:xfrm>
            <a:off x="762000" y="1570038"/>
            <a:ext cx="8077200" cy="4854575"/>
          </a:xfrm>
        </p:spPr>
        <p:txBody>
          <a:bodyPr/>
          <a:lstStyle/>
          <a:p>
            <a:pPr>
              <a:lnSpc>
                <a:spcPct val="90000"/>
              </a:lnSpc>
              <a:buFont typeface="Wingdings" charset="0"/>
              <a:buNone/>
            </a:pPr>
            <a:r>
              <a:rPr lang="en-US">
                <a:effectLst>
                  <a:outerShdw blurRad="38100" dist="38100" dir="2700000" algn="tl">
                    <a:srgbClr val="DDDDDD"/>
                  </a:outerShdw>
                </a:effectLst>
                <a:latin typeface="GoudyOlSt BT" charset="0"/>
              </a:rPr>
              <a:t>DREAMING SLEEP promotes differential strengthening of neurons in networks holding learned information </a:t>
            </a:r>
          </a:p>
          <a:p>
            <a:pPr>
              <a:lnSpc>
                <a:spcPct val="90000"/>
              </a:lnSpc>
              <a:buFont typeface="Wingdings" charset="0"/>
              <a:buNone/>
            </a:pPr>
            <a:r>
              <a:rPr lang="en-US">
                <a:effectLst>
                  <a:outerShdw blurRad="38100" dist="38100" dir="2700000" algn="tl">
                    <a:srgbClr val="DDDDDD"/>
                  </a:outerShdw>
                </a:effectLst>
                <a:latin typeface="GoudyOlSt BT" charset="0"/>
              </a:rPr>
              <a:t>NON-DREAMING SLEEP activates calcium channels that biologically repeat the neural path of learning to force long term storage</a:t>
            </a:r>
          </a:p>
          <a:p>
            <a:pPr>
              <a:lnSpc>
                <a:spcPct val="90000"/>
              </a:lnSpc>
              <a:buFont typeface="Wingdings" charset="0"/>
              <a:buNone/>
            </a:pPr>
            <a:r>
              <a:rPr lang="en-US">
                <a:effectLst>
                  <a:outerShdw blurRad="38100" dist="38100" dir="2700000" algn="tl">
                    <a:srgbClr val="DDDDDD"/>
                  </a:outerShdw>
                </a:effectLst>
                <a:latin typeface="GoudyOlSt BT" charset="0"/>
              </a:rPr>
              <a:t>   Not very effective to </a:t>
            </a:r>
          </a:p>
          <a:p>
            <a:pPr>
              <a:lnSpc>
                <a:spcPct val="90000"/>
              </a:lnSpc>
              <a:buFont typeface="Wingdings" charset="0"/>
              <a:buNone/>
            </a:pPr>
            <a:r>
              <a:rPr lang="en-US">
                <a:effectLst>
                  <a:outerShdw blurRad="38100" dist="38100" dir="2700000" algn="tl">
                    <a:srgbClr val="DDDDDD"/>
                  </a:outerShdw>
                </a:effectLst>
                <a:latin typeface="GoudyOlSt BT" charset="0"/>
              </a:rPr>
              <a:t>	consolidate learning.</a:t>
            </a:r>
          </a:p>
        </p:txBody>
      </p:sp>
      <p:sp>
        <p:nvSpPr>
          <p:cNvPr id="5" name="TextBox 4"/>
          <p:cNvSpPr txBox="1"/>
          <p:nvPr/>
        </p:nvSpPr>
        <p:spPr>
          <a:xfrm>
            <a:off x="31750" y="6424613"/>
            <a:ext cx="2378075"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69637" name="Picture 2" descr="http://yourbrainhealth.com.au/wp-content/uploads/2014/10/teenagersle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40250"/>
            <a:ext cx="3465513" cy="230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269875"/>
            <a:ext cx="8077200" cy="1143000"/>
          </a:xfrm>
        </p:spPr>
        <p:txBody>
          <a:bodyPr/>
          <a:lstStyle/>
          <a:p>
            <a:r>
              <a:rPr sz="3200">
                <a:latin typeface="Calibri" charset="0"/>
              </a:rPr>
              <a:t>DREAMING SLEEP causes differential strengthening by altering neurotransmitters</a:t>
            </a:r>
          </a:p>
        </p:txBody>
      </p:sp>
      <p:pic>
        <p:nvPicPr>
          <p:cNvPr id="70659" name="Picture 3" descr="vesicle neu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76400"/>
            <a:ext cx="6781800" cy="4648200"/>
          </a:xfrm>
          <a:noFill/>
        </p:spPr>
      </p:pic>
      <p:sp>
        <p:nvSpPr>
          <p:cNvPr id="5" name="TextBox 4"/>
          <p:cNvSpPr txBox="1"/>
          <p:nvPr/>
        </p:nvSpPr>
        <p:spPr>
          <a:xfrm>
            <a:off x="34925" y="6316663"/>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66738" y="381000"/>
            <a:ext cx="5486400" cy="1143000"/>
          </a:xfrm>
        </p:spPr>
        <p:txBody>
          <a:bodyPr rtlCol="0">
            <a:normAutofit fontScale="90000"/>
          </a:bodyPr>
          <a:lstStyle/>
          <a:p>
            <a:pPr fontAlgn="auto">
              <a:spcAft>
                <a:spcPts val="0"/>
              </a:spcAft>
              <a:defRPr/>
            </a:pPr>
            <a:r>
              <a:rPr sz="2800" b="1">
                <a:ea typeface="+mj-ea"/>
              </a:rPr>
              <a:t>Research shows that TOO LITTLE SLEEP </a:t>
            </a:r>
            <a:r>
              <a:rPr sz="2800" b="1" smtClean="0">
                <a:ea typeface="+mj-ea"/>
              </a:rPr>
              <a:t/>
            </a:r>
            <a:br>
              <a:rPr sz="2800" b="1" smtClean="0">
                <a:ea typeface="+mj-ea"/>
              </a:rPr>
            </a:br>
            <a:r>
              <a:rPr sz="2800" b="1">
                <a:ea typeface="+mj-ea"/>
              </a:rPr>
              <a:t>	</a:t>
            </a:r>
            <a:r>
              <a:rPr sz="2800" b="1" smtClean="0">
                <a:ea typeface="+mj-ea"/>
              </a:rPr>
              <a:t>	or </a:t>
            </a:r>
            <a:br>
              <a:rPr sz="2800" b="1" smtClean="0">
                <a:ea typeface="+mj-ea"/>
              </a:rPr>
            </a:br>
            <a:r>
              <a:rPr sz="2800" b="1" smtClean="0">
                <a:ea typeface="+mj-ea"/>
              </a:rPr>
              <a:t>IMPAIRED </a:t>
            </a:r>
            <a:r>
              <a:rPr sz="2800" b="1">
                <a:ea typeface="+mj-ea"/>
              </a:rPr>
              <a:t>SLEEP = IMPAIRED LEARNING</a:t>
            </a:r>
          </a:p>
        </p:txBody>
      </p:sp>
      <p:sp>
        <p:nvSpPr>
          <p:cNvPr id="164867" name="Rectangle 3"/>
          <p:cNvSpPr>
            <a:spLocks noGrp="1" noChangeArrowheads="1"/>
          </p:cNvSpPr>
          <p:nvPr>
            <p:ph idx="1"/>
          </p:nvPr>
        </p:nvSpPr>
        <p:spPr>
          <a:xfrm>
            <a:off x="762000" y="2506663"/>
            <a:ext cx="8077200" cy="4297362"/>
          </a:xfrm>
        </p:spPr>
        <p:txBody>
          <a:bodyPr/>
          <a:lstStyle/>
          <a:p>
            <a:pPr>
              <a:lnSpc>
                <a:spcPct val="90000"/>
              </a:lnSpc>
              <a:buFont typeface="Wingdings" charset="0"/>
              <a:buNone/>
            </a:pPr>
            <a:r>
              <a:rPr lang="en-US">
                <a:effectLst>
                  <a:outerShdw blurRad="38100" dist="38100" dir="2700000" algn="tl">
                    <a:srgbClr val="DDDDDD"/>
                  </a:outerShdw>
                </a:effectLst>
                <a:latin typeface="Calibri" charset="0"/>
                <a:sym typeface="Webdings" charset="0"/>
              </a:rPr>
              <a:t></a:t>
            </a:r>
            <a:r>
              <a:rPr lang="en-US">
                <a:effectLst>
                  <a:outerShdw blurRad="38100" dist="38100" dir="2700000" algn="tl">
                    <a:srgbClr val="DDDDDD"/>
                  </a:outerShdw>
                </a:effectLst>
                <a:latin typeface="Calibri" charset="0"/>
              </a:rPr>
              <a:t>Alcohol ingested after a day of learning inhibits dreaming sleep and impairs memory storage of the day</a:t>
            </a:r>
            <a:r>
              <a:rPr lang="ja-JP" altLang="en-US">
                <a:effectLst>
                  <a:outerShdw blurRad="38100" dist="38100" dir="2700000" algn="tl">
                    <a:srgbClr val="DDDDDD"/>
                  </a:outerShdw>
                </a:effectLst>
                <a:latin typeface="Calibri" charset="0"/>
              </a:rPr>
              <a:t>’</a:t>
            </a:r>
            <a:r>
              <a:rPr lang="en-US">
                <a:effectLst>
                  <a:outerShdw blurRad="38100" dist="38100" dir="2700000" algn="tl">
                    <a:srgbClr val="DDDDDD"/>
                  </a:outerShdw>
                </a:effectLst>
                <a:latin typeface="Calibri" charset="0"/>
              </a:rPr>
              <a:t>s information</a:t>
            </a:r>
          </a:p>
          <a:p>
            <a:pPr>
              <a:lnSpc>
                <a:spcPct val="90000"/>
              </a:lnSpc>
              <a:buFont typeface="Wingdings" charset="0"/>
              <a:buNone/>
            </a:pPr>
            <a:r>
              <a:rPr lang="en-US">
                <a:effectLst>
                  <a:outerShdw blurRad="38100" dist="38100" dir="2700000" algn="tl">
                    <a:srgbClr val="DDDDDD"/>
                  </a:outerShdw>
                </a:effectLst>
                <a:latin typeface="Calibri" charset="0"/>
                <a:sym typeface="Webdings" charset="0"/>
              </a:rPr>
              <a:t>D</a:t>
            </a:r>
            <a:r>
              <a:rPr lang="en-US">
                <a:effectLst>
                  <a:outerShdw blurRad="38100" dist="38100" dir="2700000" algn="tl">
                    <a:srgbClr val="DDDDDD"/>
                  </a:outerShdw>
                </a:effectLst>
                <a:latin typeface="Calibri" charset="0"/>
              </a:rPr>
              <a:t>rugs of abuse used after learning have similar bad effects on sleep and the day</a:t>
            </a:r>
            <a:r>
              <a:rPr lang="ja-JP" altLang="en-US">
                <a:effectLst>
                  <a:outerShdw blurRad="38100" dist="38100" dir="2700000" algn="tl">
                    <a:srgbClr val="DDDDDD"/>
                  </a:outerShdw>
                </a:effectLst>
                <a:latin typeface="Calibri" charset="0"/>
              </a:rPr>
              <a:t>’</a:t>
            </a:r>
            <a:r>
              <a:rPr lang="en-US">
                <a:effectLst>
                  <a:outerShdw blurRad="38100" dist="38100" dir="2700000" algn="tl">
                    <a:srgbClr val="DDDDDD"/>
                  </a:outerShdw>
                </a:effectLst>
                <a:latin typeface="Calibri" charset="0"/>
              </a:rPr>
              <a:t>s learning</a:t>
            </a:r>
          </a:p>
          <a:p>
            <a:pPr>
              <a:lnSpc>
                <a:spcPct val="90000"/>
              </a:lnSpc>
              <a:buFont typeface="Wingdings" charset="0"/>
              <a:buNone/>
            </a:pPr>
            <a:r>
              <a:rPr lang="en-US">
                <a:effectLst>
                  <a:outerShdw blurRad="38100" dist="38100" dir="2700000" algn="tl">
                    <a:srgbClr val="DDDDDD"/>
                  </a:outerShdw>
                </a:effectLst>
                <a:latin typeface="Calibri" charset="0"/>
                <a:sym typeface="Webdings" charset="0"/>
              </a:rPr>
              <a:t>A majority of teens, college students and working adults in the US are sleep-deprived</a:t>
            </a:r>
          </a:p>
        </p:txBody>
      </p:sp>
      <p:sp>
        <p:nvSpPr>
          <p:cNvPr id="5" name="TextBox 4"/>
          <p:cNvSpPr txBox="1"/>
          <p:nvPr/>
        </p:nvSpPr>
        <p:spPr>
          <a:xfrm>
            <a:off x="6629400" y="6240463"/>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1685" name="Picture 2" descr="http://www.personalwellnessconsultant.com/wp-content/uploads/2012/10/sleep-depriv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38" y="195263"/>
            <a:ext cx="2941637" cy="219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269875"/>
            <a:ext cx="8077200" cy="1143000"/>
          </a:xfrm>
        </p:spPr>
        <p:txBody>
          <a:bodyPr/>
          <a:lstStyle/>
          <a:p>
            <a:r>
              <a:rPr sz="4000">
                <a:latin typeface="Calibri" charset="0"/>
              </a:rPr>
              <a:t>Of the major learning promoters</a:t>
            </a:r>
          </a:p>
        </p:txBody>
      </p:sp>
      <p:sp>
        <p:nvSpPr>
          <p:cNvPr id="72707" name="Rectangle 3"/>
          <p:cNvSpPr>
            <a:spLocks noGrp="1" noChangeArrowheads="1"/>
          </p:cNvSpPr>
          <p:nvPr>
            <p:ph idx="1"/>
          </p:nvPr>
        </p:nvSpPr>
        <p:spPr>
          <a:xfrm>
            <a:off x="762000" y="1597025"/>
            <a:ext cx="8077200" cy="4297363"/>
          </a:xfrm>
        </p:spPr>
        <p:txBody>
          <a:bodyPr/>
          <a:lstStyle/>
          <a:p>
            <a:pPr lvl="1">
              <a:lnSpc>
                <a:spcPct val="90000"/>
              </a:lnSpc>
            </a:pPr>
            <a:r>
              <a:rPr lang="en-US">
                <a:latin typeface="GoudyOlSt BT" charset="0"/>
              </a:rPr>
              <a:t>REPETITION of INFORMATION</a:t>
            </a:r>
          </a:p>
          <a:p>
            <a:pPr lvl="1">
              <a:lnSpc>
                <a:spcPct val="90000"/>
              </a:lnSpc>
              <a:buFont typeface="Wingdings" charset="0"/>
              <a:buNone/>
            </a:pPr>
            <a:r>
              <a:rPr lang="en-US" sz="2000">
                <a:latin typeface="GoudyOlSt BT" charset="0"/>
              </a:rPr>
              <a:t>(Squire and Kandel, 2000)</a:t>
            </a:r>
          </a:p>
          <a:p>
            <a:pPr lvl="1">
              <a:lnSpc>
                <a:spcPct val="90000"/>
              </a:lnSpc>
            </a:pPr>
            <a:r>
              <a:rPr lang="en-US">
                <a:latin typeface="GoudyOlSt BT" charset="0"/>
              </a:rPr>
              <a:t>EXCITEMENT</a:t>
            </a:r>
            <a:r>
              <a:rPr lang="en-US" sz="2400">
                <a:latin typeface="GoudyOlSt BT" charset="0"/>
              </a:rPr>
              <a:t> at the time of learning</a:t>
            </a:r>
          </a:p>
          <a:p>
            <a:pPr lvl="1">
              <a:lnSpc>
                <a:spcPct val="90000"/>
              </a:lnSpc>
              <a:buFont typeface="Wingdings" charset="0"/>
              <a:buNone/>
            </a:pPr>
            <a:r>
              <a:rPr lang="en-US" sz="2400">
                <a:latin typeface="GoudyOlSt BT" charset="0"/>
              </a:rPr>
              <a:t> </a:t>
            </a:r>
            <a:r>
              <a:rPr lang="en-US" sz="2000">
                <a:latin typeface="GoudyOlSt BT" charset="0"/>
              </a:rPr>
              <a:t>(Cahill &amp; Gorski, 2003; LeDoux, 2002)</a:t>
            </a:r>
          </a:p>
          <a:p>
            <a:pPr lvl="1">
              <a:lnSpc>
                <a:spcPct val="90000"/>
              </a:lnSpc>
            </a:pPr>
            <a:r>
              <a:rPr lang="en-US">
                <a:latin typeface="GoudyOlSt BT" charset="0"/>
              </a:rPr>
              <a:t>EATING CARBOHYDRATES</a:t>
            </a:r>
            <a:r>
              <a:rPr lang="en-US" sz="2400">
                <a:latin typeface="GoudyOlSt BT" charset="0"/>
              </a:rPr>
              <a:t> at time of learning  </a:t>
            </a:r>
            <a:r>
              <a:rPr lang="en-US" sz="2000">
                <a:latin typeface="GoudyOlSt BT" charset="0"/>
              </a:rPr>
              <a:t>(Korol, 2002)</a:t>
            </a:r>
            <a:endParaRPr lang="en-US" sz="2400">
              <a:latin typeface="GoudyOlSt BT" charset="0"/>
            </a:endParaRPr>
          </a:p>
          <a:p>
            <a:pPr lvl="1">
              <a:lnSpc>
                <a:spcPct val="90000"/>
              </a:lnSpc>
            </a:pPr>
            <a:r>
              <a:rPr lang="en-US">
                <a:latin typeface="GoudyOlSt BT" charset="0"/>
              </a:rPr>
              <a:t>8-9 HOURS OF SLEEP</a:t>
            </a:r>
            <a:r>
              <a:rPr lang="en-US" sz="2400">
                <a:latin typeface="GoudyOlSt BT" charset="0"/>
              </a:rPr>
              <a:t> after learning </a:t>
            </a:r>
            <a:r>
              <a:rPr lang="en-US" sz="2000">
                <a:latin typeface="GoudyOlSt BT" charset="0"/>
              </a:rPr>
              <a:t>(Kuriyama, Stickgold, &amp; Walker, 2004)\</a:t>
            </a:r>
          </a:p>
        </p:txBody>
      </p:sp>
      <p:sp>
        <p:nvSpPr>
          <p:cNvPr id="5" name="TextBox 4"/>
          <p:cNvSpPr txBox="1"/>
          <p:nvPr/>
        </p:nvSpPr>
        <p:spPr>
          <a:xfrm>
            <a:off x="6545263" y="6240463"/>
            <a:ext cx="2376487"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2709"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753331" flipH="1">
            <a:off x="7748588" y="-477838"/>
            <a:ext cx="2420937" cy="5734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62000" y="269875"/>
            <a:ext cx="8077200" cy="1143000"/>
          </a:xfrm>
        </p:spPr>
        <p:txBody>
          <a:bodyPr>
            <a:normAutofit/>
          </a:bodyPr>
          <a:lstStyle/>
          <a:p>
            <a:pPr algn="ctr"/>
            <a:r>
              <a:rPr sz="3400">
                <a:effectLst>
                  <a:outerShdw blurRad="38100" dist="38100" dir="2700000" algn="tl">
                    <a:srgbClr val="DDDDDD"/>
                  </a:outerShdw>
                </a:effectLst>
                <a:latin typeface="Calibri" charset="0"/>
              </a:rPr>
              <a:t>TEACHERS CAN CONTROL </a:t>
            </a:r>
            <a:br>
              <a:rPr sz="3400">
                <a:effectLst>
                  <a:outerShdw blurRad="38100" dist="38100" dir="2700000" algn="tl">
                    <a:srgbClr val="DDDDDD"/>
                  </a:outerShdw>
                </a:effectLst>
                <a:latin typeface="Calibri" charset="0"/>
              </a:rPr>
            </a:br>
            <a:r>
              <a:rPr sz="3400">
                <a:effectLst>
                  <a:outerShdw blurRad="38100" dist="38100" dir="2700000" algn="tl">
                    <a:srgbClr val="DDDDDD"/>
                  </a:outerShdw>
                </a:effectLst>
                <a:latin typeface="Calibri" charset="0"/>
              </a:rPr>
              <a:t>these PROMOTERS</a:t>
            </a:r>
          </a:p>
        </p:txBody>
      </p:sp>
      <p:sp>
        <p:nvSpPr>
          <p:cNvPr id="162819" name="Rectangle 3"/>
          <p:cNvSpPr>
            <a:spLocks noGrp="1" noChangeArrowheads="1"/>
          </p:cNvSpPr>
          <p:nvPr>
            <p:ph idx="1"/>
          </p:nvPr>
        </p:nvSpPr>
        <p:spPr>
          <a:xfrm>
            <a:off x="685800" y="1492250"/>
            <a:ext cx="8077200" cy="4881563"/>
          </a:xfrm>
        </p:spPr>
        <p:txBody>
          <a:bodyPr/>
          <a:lstStyle/>
          <a:p>
            <a:pPr>
              <a:lnSpc>
                <a:spcPct val="70000"/>
              </a:lnSpc>
              <a:buFont typeface="Wingdings" charset="0"/>
              <a:buNone/>
            </a:pPr>
            <a:r>
              <a:rPr lang="en-US" sz="6800">
                <a:effectLst>
                  <a:outerShdw blurRad="38100" dist="38100" dir="2700000" algn="tl">
                    <a:srgbClr val="DDDDDD"/>
                  </a:outerShdw>
                </a:effectLst>
                <a:latin typeface="GoudyOlSt BT" charset="0"/>
              </a:rPr>
              <a:t>Repetition </a:t>
            </a:r>
          </a:p>
          <a:p>
            <a:pPr>
              <a:lnSpc>
                <a:spcPct val="70000"/>
              </a:lnSpc>
              <a:buFont typeface="Wingdings" charset="0"/>
              <a:buNone/>
            </a:pPr>
            <a:endParaRPr lang="en-US" sz="6800">
              <a:effectLst>
                <a:outerShdw blurRad="38100" dist="38100" dir="2700000" algn="tl">
                  <a:srgbClr val="DDDDDD"/>
                </a:outerShdw>
              </a:effectLst>
              <a:latin typeface="GoudyOlSt BT" charset="0"/>
            </a:endParaRPr>
          </a:p>
          <a:p>
            <a:pPr>
              <a:lnSpc>
                <a:spcPct val="70000"/>
              </a:lnSpc>
              <a:buFont typeface="Wingdings" charset="0"/>
              <a:buNone/>
            </a:pPr>
            <a:r>
              <a:rPr lang="en-US" sz="6800">
                <a:effectLst>
                  <a:outerShdw blurRad="38100" dist="38100" dir="2700000" algn="tl">
                    <a:srgbClr val="DDDDDD"/>
                  </a:outerShdw>
                </a:effectLst>
                <a:latin typeface="GoudyOlSt BT" charset="0"/>
              </a:rPr>
              <a:t>		&amp; </a:t>
            </a:r>
          </a:p>
          <a:p>
            <a:pPr>
              <a:lnSpc>
                <a:spcPct val="70000"/>
              </a:lnSpc>
              <a:buFont typeface="Wingdings" charset="0"/>
              <a:buNone/>
            </a:pPr>
            <a:endParaRPr lang="en-US" sz="6800">
              <a:effectLst>
                <a:outerShdw blurRad="38100" dist="38100" dir="2700000" algn="tl">
                  <a:srgbClr val="DDDDDD"/>
                </a:outerShdw>
              </a:effectLst>
              <a:latin typeface="GoudyOlSt BT" charset="0"/>
            </a:endParaRPr>
          </a:p>
          <a:p>
            <a:pPr>
              <a:lnSpc>
                <a:spcPct val="70000"/>
              </a:lnSpc>
              <a:buFont typeface="Wingdings" charset="0"/>
              <a:buNone/>
            </a:pPr>
            <a:r>
              <a:rPr lang="en-US" sz="6800">
                <a:effectLst>
                  <a:outerShdw blurRad="38100" dist="38100" dir="2700000" algn="tl">
                    <a:srgbClr val="DDDDDD"/>
                  </a:outerShdw>
                </a:effectLst>
                <a:latin typeface="GoudyOlSt BT" charset="0"/>
              </a:rPr>
              <a:t>Excitement</a:t>
            </a:r>
          </a:p>
        </p:txBody>
      </p:sp>
      <p:sp>
        <p:nvSpPr>
          <p:cNvPr id="5" name="TextBox 4"/>
          <p:cNvSpPr txBox="1"/>
          <p:nvPr/>
        </p:nvSpPr>
        <p:spPr>
          <a:xfrm>
            <a:off x="0" y="6334125"/>
            <a:ext cx="2376488" cy="414338"/>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3733" name="Picture 4" descr="Image result for classroom Repetition  &amp;  Exci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2211162"/>
            <a:ext cx="4591050"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381000"/>
            <a:ext cx="8077200" cy="6096000"/>
          </a:xfrm>
        </p:spPr>
        <p:txBody>
          <a:bodyPr>
            <a:normAutofit lnSpcReduction="10000"/>
          </a:bodyPr>
          <a:lstStyle/>
          <a:p>
            <a:pPr marL="0" lvl="1" indent="0">
              <a:buClr>
                <a:schemeClr val="tx1"/>
              </a:buClr>
              <a:buFont typeface="Arial" charset="0"/>
              <a:buNone/>
            </a:pPr>
            <a:r>
              <a:rPr lang="en-US" sz="3000" b="1">
                <a:latin typeface="Calibri" charset="0"/>
              </a:rPr>
              <a:t>Neuroscience: </a:t>
            </a:r>
            <a:r>
              <a:rPr lang="en-US" sz="3000">
                <a:latin typeface="Calibri" charset="0"/>
              </a:rPr>
              <a:t>is the study</a:t>
            </a:r>
          </a:p>
          <a:p>
            <a:pPr marL="0" lvl="1" indent="0">
              <a:buClr>
                <a:schemeClr val="tx1"/>
              </a:buClr>
              <a:buFont typeface="Arial" charset="0"/>
              <a:buNone/>
            </a:pPr>
            <a:r>
              <a:rPr lang="en-US" sz="3000">
                <a:latin typeface="Calibri" charset="0"/>
              </a:rPr>
              <a:t>of how the nervous system</a:t>
            </a:r>
          </a:p>
          <a:p>
            <a:pPr marL="0" lvl="1" indent="0">
              <a:buClr>
                <a:schemeClr val="tx1"/>
              </a:buClr>
              <a:buFont typeface="Arial" charset="0"/>
              <a:buNone/>
            </a:pPr>
            <a:r>
              <a:rPr lang="en-US" sz="3000">
                <a:latin typeface="Calibri" charset="0"/>
              </a:rPr>
              <a:t>develops, its structure, and </a:t>
            </a:r>
          </a:p>
          <a:p>
            <a:pPr marL="0" lvl="1" indent="0">
              <a:buClr>
                <a:schemeClr val="tx1"/>
              </a:buClr>
              <a:buFont typeface="Arial" charset="0"/>
              <a:buNone/>
            </a:pPr>
            <a:r>
              <a:rPr lang="en-US" sz="3000">
                <a:latin typeface="Calibri" charset="0"/>
              </a:rPr>
              <a:t>what it does.  The focus is on </a:t>
            </a:r>
          </a:p>
          <a:p>
            <a:pPr marL="0" lvl="1" indent="0">
              <a:buClr>
                <a:schemeClr val="tx1"/>
              </a:buClr>
              <a:buFont typeface="Arial" charset="0"/>
              <a:buNone/>
            </a:pPr>
            <a:r>
              <a:rPr lang="en-US" sz="3000">
                <a:latin typeface="Calibri" charset="0"/>
              </a:rPr>
              <a:t>the brain and its impact on </a:t>
            </a:r>
          </a:p>
          <a:p>
            <a:pPr marL="0" lvl="1" indent="0">
              <a:buClr>
                <a:schemeClr val="tx1"/>
              </a:buClr>
              <a:buFont typeface="Arial" charset="0"/>
              <a:buNone/>
            </a:pPr>
            <a:r>
              <a:rPr lang="en-US" sz="3000">
                <a:latin typeface="Calibri" charset="0"/>
              </a:rPr>
              <a:t>behavior and cognitive functions. </a:t>
            </a:r>
          </a:p>
          <a:p>
            <a:pPr marL="0" lvl="1" indent="0">
              <a:buClr>
                <a:schemeClr val="tx1"/>
              </a:buClr>
              <a:buFont typeface="Arial" charset="0"/>
              <a:buNone/>
            </a:pPr>
            <a:r>
              <a:rPr lang="en-US" sz="3000">
                <a:latin typeface="Calibri" charset="0"/>
              </a:rPr>
              <a:t>We study it</a:t>
            </a:r>
            <a:r>
              <a:rPr lang="ja-JP" altLang="en-US" sz="3000">
                <a:latin typeface="Calibri" charset="0"/>
              </a:rPr>
              <a:t>’</a:t>
            </a:r>
            <a:r>
              <a:rPr lang="en-US" sz="3000">
                <a:latin typeface="Calibri" charset="0"/>
              </a:rPr>
              <a:t>s relationship to behavior and learning.</a:t>
            </a:r>
          </a:p>
          <a:p>
            <a:pPr marL="0" indent="0">
              <a:buFont typeface="Arial" charset="0"/>
              <a:buNone/>
            </a:pPr>
            <a:endParaRPr lang="en-US">
              <a:latin typeface="Calibri" charset="0"/>
            </a:endParaRPr>
          </a:p>
          <a:p>
            <a:pPr marL="0" indent="0"/>
            <a:r>
              <a:rPr lang="en-US">
                <a:latin typeface="Calibri" charset="0"/>
              </a:rPr>
              <a:t>Understanding Neuroscience is a basis of learning, helping you to improve skills related to teaching.</a:t>
            </a:r>
          </a:p>
        </p:txBody>
      </p:sp>
      <p:pic>
        <p:nvPicPr>
          <p:cNvPr id="122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
            <a:ext cx="3527425"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ustDataLst>
      <p:tags r:id="rId1"/>
    </p:custData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62000" y="269875"/>
            <a:ext cx="8077200" cy="1143000"/>
          </a:xfrm>
        </p:spPr>
        <p:txBody>
          <a:bodyPr>
            <a:normAutofit/>
          </a:bodyPr>
          <a:lstStyle/>
          <a:p>
            <a:r>
              <a:rPr sz="3400">
                <a:effectLst>
                  <a:outerShdw blurRad="38100" dist="38100" dir="2700000" algn="tl">
                    <a:srgbClr val="DDDDDD"/>
                  </a:outerShdw>
                </a:effectLst>
                <a:latin typeface="Calibri" charset="0"/>
              </a:rPr>
              <a:t>Parents CAN influence and Control </a:t>
            </a:r>
            <a:br>
              <a:rPr sz="3400">
                <a:effectLst>
                  <a:outerShdw blurRad="38100" dist="38100" dir="2700000" algn="tl">
                    <a:srgbClr val="DDDDDD"/>
                  </a:outerShdw>
                </a:effectLst>
                <a:latin typeface="Calibri" charset="0"/>
              </a:rPr>
            </a:br>
            <a:r>
              <a:rPr sz="3400">
                <a:effectLst>
                  <a:outerShdw blurRad="38100" dist="38100" dir="2700000" algn="tl">
                    <a:srgbClr val="DDDDDD"/>
                  </a:outerShdw>
                </a:effectLst>
                <a:latin typeface="Calibri" charset="0"/>
              </a:rPr>
              <a:t>these PROMOTERS</a:t>
            </a:r>
          </a:p>
        </p:txBody>
      </p:sp>
      <p:sp>
        <p:nvSpPr>
          <p:cNvPr id="162819" name="Rectangle 3"/>
          <p:cNvSpPr>
            <a:spLocks noGrp="1" noChangeArrowheads="1"/>
          </p:cNvSpPr>
          <p:nvPr>
            <p:ph idx="1"/>
          </p:nvPr>
        </p:nvSpPr>
        <p:spPr>
          <a:xfrm>
            <a:off x="762000" y="1570038"/>
            <a:ext cx="8077200" cy="4297362"/>
          </a:xfrm>
        </p:spPr>
        <p:txBody>
          <a:bodyPr/>
          <a:lstStyle/>
          <a:p>
            <a:pPr>
              <a:lnSpc>
                <a:spcPct val="90000"/>
              </a:lnSpc>
              <a:buFont typeface="Wingdings" charset="0"/>
              <a:buNone/>
            </a:pPr>
            <a:r>
              <a:rPr lang="en-US" sz="8000" dirty="0">
                <a:effectLst>
                  <a:outerShdw blurRad="38100" dist="38100" dir="2700000" algn="tl">
                    <a:srgbClr val="DDDDDD"/>
                  </a:outerShdw>
                </a:effectLst>
                <a:latin typeface="GoudyOlSt BT" charset="0"/>
              </a:rPr>
              <a:t>Diet </a:t>
            </a:r>
          </a:p>
          <a:p>
            <a:pPr>
              <a:lnSpc>
                <a:spcPct val="90000"/>
              </a:lnSpc>
              <a:buFont typeface="Wingdings" charset="0"/>
              <a:buNone/>
            </a:pPr>
            <a:r>
              <a:rPr lang="en-US" sz="8000" dirty="0">
                <a:effectLst>
                  <a:outerShdw blurRad="38100" dist="38100" dir="2700000" algn="tl">
                    <a:srgbClr val="DDDDDD"/>
                  </a:outerShdw>
                </a:effectLst>
                <a:latin typeface="GoudyOlSt BT" charset="0"/>
              </a:rPr>
              <a:t>	&amp; </a:t>
            </a:r>
          </a:p>
          <a:p>
            <a:pPr>
              <a:lnSpc>
                <a:spcPct val="90000"/>
              </a:lnSpc>
              <a:buFont typeface="Wingdings" charset="0"/>
              <a:buNone/>
            </a:pPr>
            <a:r>
              <a:rPr lang="en-US" sz="8000" dirty="0" smtClean="0">
                <a:effectLst>
                  <a:outerShdw blurRad="38100" dist="38100" dir="2700000" algn="tl">
                    <a:srgbClr val="DDDDDD"/>
                  </a:outerShdw>
                </a:effectLst>
                <a:latin typeface="GoudyOlSt BT" charset="0"/>
              </a:rPr>
              <a:t>Sleep</a:t>
            </a:r>
            <a:endParaRPr lang="en-US" sz="8000" dirty="0">
              <a:effectLst>
                <a:outerShdw blurRad="38100" dist="38100" dir="2700000" algn="tl">
                  <a:srgbClr val="DDDDDD"/>
                </a:outerShdw>
              </a:effectLst>
              <a:latin typeface="GoudyOlSt BT" charset="0"/>
            </a:endParaRPr>
          </a:p>
        </p:txBody>
      </p:sp>
      <p:sp>
        <p:nvSpPr>
          <p:cNvPr id="5" name="TextBox 4"/>
          <p:cNvSpPr txBox="1"/>
          <p:nvPr/>
        </p:nvSpPr>
        <p:spPr>
          <a:xfrm>
            <a:off x="11113" y="6334125"/>
            <a:ext cx="2376487" cy="414338"/>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4757" name="Picture 2" descr="Image result for child diet and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25" y="2057400"/>
            <a:ext cx="5940425"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3"/>
          <p:cNvSpPr txBox="1">
            <a:spLocks noChangeArrowheads="1"/>
          </p:cNvSpPr>
          <p:nvPr/>
        </p:nvSpPr>
        <p:spPr bwMode="auto">
          <a:xfrm>
            <a:off x="533400" y="6610350"/>
            <a:ext cx="4648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000" dirty="0"/>
              <a:t>Rodriguez, Vanessa. The teaching Brain.  </a:t>
            </a:r>
            <a:r>
              <a:rPr lang="en-US" sz="1000" dirty="0">
                <a:hlinkClick r:id="rId2"/>
              </a:rPr>
              <a:t>WWW.teachingbrain.org</a:t>
            </a:r>
            <a:endParaRPr lang="en-US" sz="1000" dirty="0"/>
          </a:p>
        </p:txBody>
      </p:sp>
      <p:sp>
        <p:nvSpPr>
          <p:cNvPr id="75779" name="TextBox 1"/>
          <p:cNvSpPr txBox="1">
            <a:spLocks noChangeArrowheads="1"/>
          </p:cNvSpPr>
          <p:nvPr/>
        </p:nvSpPr>
        <p:spPr bwMode="auto">
          <a:xfrm>
            <a:off x="533400" y="685800"/>
            <a:ext cx="8267700" cy="594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400" b="1" i="1" u="sng" dirty="0"/>
              <a:t>Studies have concluded</a:t>
            </a:r>
            <a:r>
              <a:rPr lang="en-US" sz="2400" b="1" i="1" dirty="0"/>
              <a:t>	</a:t>
            </a:r>
            <a:r>
              <a:rPr lang="en-US" sz="2400" b="1" i="1" u="sng" dirty="0"/>
              <a:t>Teachers should</a:t>
            </a:r>
          </a:p>
          <a:p>
            <a:pPr eaLnBrk="1" hangingPunct="1"/>
            <a:endParaRPr lang="en-US" sz="2000" b="1" i="1" dirty="0"/>
          </a:p>
          <a:p>
            <a:pPr eaLnBrk="1" hangingPunct="1"/>
            <a:r>
              <a:rPr lang="en-US" sz="2400" b="1" dirty="0"/>
              <a:t>We cannot multitask.		Focus only on one 						task and topic at a time.</a:t>
            </a:r>
          </a:p>
          <a:p>
            <a:pPr eaLnBrk="1" hangingPunct="1"/>
            <a:r>
              <a:rPr lang="en-US" sz="2400" b="1" dirty="0"/>
              <a:t>We cannot hold 		Teach (each topic and task) in  information for more		10 min intervals.</a:t>
            </a:r>
          </a:p>
          <a:p>
            <a:pPr eaLnBrk="1" hangingPunct="1"/>
            <a:r>
              <a:rPr lang="en-US" sz="2400" b="1" dirty="0"/>
              <a:t>than 10 min. 		</a:t>
            </a:r>
          </a:p>
          <a:p>
            <a:pPr eaLnBrk="1" hangingPunct="1"/>
            <a:r>
              <a:rPr lang="en-US" sz="2400" b="1" dirty="0"/>
              <a:t>We can recognize patterns	Explain the entire topic in one</a:t>
            </a:r>
          </a:p>
          <a:p>
            <a:pPr eaLnBrk="1" hangingPunct="1"/>
            <a:r>
              <a:rPr lang="en-US" sz="2400" b="1" dirty="0"/>
              <a:t>better than details. 		minute &amp; connect it to a core 				concept. </a:t>
            </a:r>
          </a:p>
          <a:p>
            <a:pPr eaLnBrk="1" hangingPunct="1"/>
            <a:r>
              <a:rPr lang="en-US" sz="2400" b="1" dirty="0"/>
              <a:t>We can better map 		End each 10 minute interval with information to our brain	an interesting hook. </a:t>
            </a:r>
          </a:p>
          <a:p>
            <a:pPr eaLnBrk="1" hangingPunct="1"/>
            <a:r>
              <a:rPr lang="en-US" sz="2400" b="1" dirty="0"/>
              <a:t>when we have increased </a:t>
            </a:r>
          </a:p>
          <a:p>
            <a:pPr eaLnBrk="1" hangingPunct="1"/>
            <a:r>
              <a:rPr lang="en-US" sz="2400" b="1" dirty="0"/>
              <a:t>attention and motivation.</a:t>
            </a:r>
          </a:p>
          <a:p>
            <a:pPr eaLnBrk="1" hangingPunct="1"/>
            <a:r>
              <a:rPr lang="en-US" sz="2400" b="1" dirty="0"/>
              <a:t>Repetition is helpful to long 	Cycle through the same lesson 3 term memory.				times per day. </a:t>
            </a:r>
          </a:p>
        </p:txBody>
      </p:sp>
      <p:pic>
        <p:nvPicPr>
          <p:cNvPr id="75780" name="Picture 2" descr="http://brainconnection.brainhq.com/wp-content/uploads/2004/03/brain-based-lear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938"/>
            <a:ext cx="222885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80" y="1434526"/>
            <a:ext cx="5842133" cy="4080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628930"/>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28600"/>
            <a:ext cx="8077200" cy="685800"/>
          </a:xfrm>
        </p:spPr>
        <p:txBody>
          <a:bodyPr rtlCol="0">
            <a:normAutofit fontScale="90000"/>
          </a:bodyPr>
          <a:lstStyle/>
          <a:p>
            <a:pPr fontAlgn="auto">
              <a:spcAft>
                <a:spcPts val="0"/>
              </a:spcAft>
              <a:defRPr/>
            </a:pPr>
            <a:r>
              <a:rPr smtClean="0">
                <a:ea typeface="+mj-ea"/>
              </a:rPr>
              <a:t>Resources - Sources</a:t>
            </a:r>
          </a:p>
        </p:txBody>
      </p:sp>
      <p:sp>
        <p:nvSpPr>
          <p:cNvPr id="618499" name="Rectangle 3"/>
          <p:cNvSpPr>
            <a:spLocks noGrp="1" noChangeArrowheads="1"/>
          </p:cNvSpPr>
          <p:nvPr>
            <p:ph type="body" idx="1"/>
            <p:custDataLst>
              <p:tags r:id="rId3"/>
            </p:custDataLst>
          </p:nvPr>
        </p:nvSpPr>
        <p:spPr>
          <a:xfrm>
            <a:off x="762000" y="1143000"/>
            <a:ext cx="8077200" cy="5208588"/>
          </a:xfrm>
        </p:spPr>
        <p:txBody>
          <a:bodyPr/>
          <a:lstStyle/>
          <a:p>
            <a:pPr lvl="1">
              <a:lnSpc>
                <a:spcPct val="70000"/>
              </a:lnSpc>
              <a:buFontTx/>
              <a:buNone/>
            </a:pPr>
            <a:r>
              <a:rPr lang="en-US" sz="1400" b="1">
                <a:latin typeface="Calibri" charset="0"/>
              </a:rPr>
              <a:t>Amen Clinics Atlas:  </a:t>
            </a:r>
            <a:r>
              <a:rPr lang="en-US" sz="1400">
                <a:latin typeface="Calibri" charset="0"/>
                <a:hlinkClick r:id="rId6"/>
              </a:rPr>
              <a:t>http://amenclinics.com/bp/atlas/</a:t>
            </a:r>
            <a:endParaRPr lang="en-US" sz="1400">
              <a:latin typeface="Calibri" charset="0"/>
            </a:endParaRPr>
          </a:p>
          <a:p>
            <a:pPr lvl="1">
              <a:lnSpc>
                <a:spcPct val="70000"/>
              </a:lnSpc>
              <a:buFontTx/>
              <a:buNone/>
            </a:pPr>
            <a:r>
              <a:rPr lang="en-US" sz="1400">
                <a:latin typeface="Calibri" charset="0"/>
              </a:rPr>
              <a:t>Great website sponsored by Amen Clinics Inc., A Medical Corporation. </a:t>
            </a:r>
            <a:endParaRPr lang="en-US" sz="1400" b="1">
              <a:latin typeface="Calibri" charset="0"/>
            </a:endParaRPr>
          </a:p>
          <a:p>
            <a:pPr lvl="1">
              <a:lnSpc>
                <a:spcPct val="70000"/>
              </a:lnSpc>
              <a:buFontTx/>
              <a:buNone/>
            </a:pPr>
            <a:r>
              <a:rPr lang="en-US" sz="1400" b="1">
                <a:latin typeface="Calibri" charset="0"/>
              </a:rPr>
              <a:t>Autonomic Nervous System:  </a:t>
            </a:r>
            <a:r>
              <a:rPr lang="en-US" sz="1400">
                <a:latin typeface="Calibri" charset="0"/>
                <a:hlinkClick r:id="rId7"/>
              </a:rPr>
              <a:t>http://faculty.washington.edu/chudler/auto.html</a:t>
            </a:r>
            <a:endParaRPr lang="en-US" sz="1400">
              <a:latin typeface="Calibri" charset="0"/>
            </a:endParaRPr>
          </a:p>
          <a:p>
            <a:pPr lvl="1">
              <a:lnSpc>
                <a:spcPct val="70000"/>
              </a:lnSpc>
              <a:buFontTx/>
              <a:buNone/>
            </a:pPr>
            <a:r>
              <a:rPr lang="en-US" sz="1400">
                <a:latin typeface="Calibri" charset="0"/>
              </a:rPr>
              <a:t>Summary of information about the structure and function of the autonomic nervous system.</a:t>
            </a:r>
            <a:endParaRPr lang="en-US" sz="1400" b="1">
              <a:latin typeface="Calibri" charset="0"/>
            </a:endParaRPr>
          </a:p>
          <a:p>
            <a:pPr lvl="1">
              <a:lnSpc>
                <a:spcPct val="70000"/>
              </a:lnSpc>
              <a:buFontTx/>
              <a:buNone/>
            </a:pPr>
            <a:r>
              <a:rPr lang="en-US" sz="1400" b="1">
                <a:latin typeface="Calibri" charset="0"/>
              </a:rPr>
              <a:t>Basic Neural Processes Tutorials:  </a:t>
            </a:r>
            <a:r>
              <a:rPr lang="en-US" sz="1400">
                <a:latin typeface="Calibri" charset="0"/>
                <a:hlinkClick r:id="rId8"/>
              </a:rPr>
              <a:t>http://psych.hanover.edu/Krantz/neurotut.html</a:t>
            </a:r>
            <a:r>
              <a:rPr lang="en-US" sz="1400">
                <a:latin typeface="Calibri" charset="0"/>
              </a:rPr>
              <a:t> </a:t>
            </a:r>
          </a:p>
          <a:p>
            <a:pPr lvl="1">
              <a:lnSpc>
                <a:spcPct val="70000"/>
              </a:lnSpc>
              <a:buFontTx/>
              <a:buNone/>
            </a:pPr>
            <a:r>
              <a:rPr lang="en-US" sz="1400">
                <a:latin typeface="Calibri" charset="0"/>
              </a:rPr>
              <a:t>Learn about basic brain functioning.</a:t>
            </a:r>
            <a:endParaRPr lang="en-US" sz="1400" b="1">
              <a:latin typeface="Calibri" charset="0"/>
            </a:endParaRPr>
          </a:p>
          <a:p>
            <a:pPr lvl="1">
              <a:lnSpc>
                <a:spcPct val="70000"/>
              </a:lnSpc>
              <a:buFontTx/>
              <a:buNone/>
            </a:pPr>
            <a:r>
              <a:rPr lang="en-US" sz="1400" b="1">
                <a:latin typeface="Calibri" charset="0"/>
              </a:rPr>
              <a:t>Brain and Behavior :  </a:t>
            </a:r>
            <a:r>
              <a:rPr lang="en-US" sz="1400">
                <a:latin typeface="Calibri" charset="0"/>
                <a:hlinkClick r:id="rId9"/>
              </a:rPr>
              <a:t>http://serendip.brynmawr.edu/bb/</a:t>
            </a:r>
            <a:endParaRPr lang="en-US" sz="1400">
              <a:latin typeface="Calibri" charset="0"/>
            </a:endParaRPr>
          </a:p>
          <a:p>
            <a:pPr lvl="1">
              <a:lnSpc>
                <a:spcPct val="70000"/>
              </a:lnSpc>
              <a:buFontTx/>
              <a:buNone/>
            </a:pPr>
            <a:r>
              <a:rPr lang="en-US" sz="1400">
                <a:latin typeface="Calibri" charset="0"/>
              </a:rPr>
              <a:t>Large site - contains lots of links to information about the brain &amp; behavior.  Students can complete several interactive exercises to learn more about brain functions.</a:t>
            </a:r>
            <a:endParaRPr lang="en-US" sz="1400" b="1" i="1">
              <a:latin typeface="Calibri" charset="0"/>
            </a:endParaRPr>
          </a:p>
          <a:p>
            <a:pPr lvl="1">
              <a:lnSpc>
                <a:spcPct val="70000"/>
              </a:lnSpc>
              <a:buFontTx/>
              <a:buNone/>
            </a:pPr>
            <a:r>
              <a:rPr lang="en-US" sz="1400" b="1" i="1">
                <a:latin typeface="Calibri" charset="0"/>
              </a:rPr>
              <a:t>Brain &amp; Mind</a:t>
            </a:r>
            <a:r>
              <a:rPr lang="en-US" sz="1400" b="1">
                <a:latin typeface="Calibri" charset="0"/>
              </a:rPr>
              <a:t> – Electronic Magazine on Neuroscience </a:t>
            </a:r>
            <a:r>
              <a:rPr lang="en-US" sz="1400">
                <a:latin typeface="Calibri" charset="0"/>
                <a:hlinkClick r:id="rId10"/>
              </a:rPr>
              <a:t>http://www.epub.org.br/cm/</a:t>
            </a:r>
            <a:endParaRPr lang="en-US" sz="1400">
              <a:latin typeface="Calibri" charset="0"/>
            </a:endParaRPr>
          </a:p>
          <a:p>
            <a:pPr lvl="1">
              <a:lnSpc>
                <a:spcPct val="70000"/>
              </a:lnSpc>
              <a:buFontTx/>
              <a:buNone/>
            </a:pPr>
            <a:r>
              <a:rPr lang="en-US" sz="1400">
                <a:latin typeface="Calibri" charset="0"/>
              </a:rPr>
              <a:t>Includes a wealth of short articles devoted to the brain. </a:t>
            </a:r>
          </a:p>
          <a:p>
            <a:pPr lvl="1">
              <a:lnSpc>
                <a:spcPct val="70000"/>
              </a:lnSpc>
              <a:buFontTx/>
              <a:buNone/>
            </a:pPr>
            <a:r>
              <a:rPr lang="en-US" sz="1400" b="1">
                <a:latin typeface="Calibri" charset="0"/>
              </a:rPr>
              <a:t>Brain Model Tutorial:  </a:t>
            </a:r>
            <a:r>
              <a:rPr lang="en-US" sz="1400">
                <a:latin typeface="Calibri" charset="0"/>
                <a:hlinkClick r:id="rId11"/>
              </a:rPr>
              <a:t>http://pegasus.cc.ucf.edu/~Brainmd1/brain.html</a:t>
            </a:r>
            <a:endParaRPr lang="en-US" sz="1400">
              <a:latin typeface="Calibri" charset="0"/>
            </a:endParaRPr>
          </a:p>
          <a:p>
            <a:pPr lvl="1">
              <a:lnSpc>
                <a:spcPct val="70000"/>
              </a:lnSpc>
              <a:buFontTx/>
              <a:buNone/>
            </a:pPr>
            <a:r>
              <a:rPr lang="en-US" sz="1400">
                <a:latin typeface="Calibri" charset="0"/>
              </a:rPr>
              <a:t>This site teaches students about the various parts of the human brain and allows them to test their knowledge of brain structures.</a:t>
            </a:r>
          </a:p>
          <a:p>
            <a:pPr marL="0" indent="0">
              <a:lnSpc>
                <a:spcPct val="90000"/>
              </a:lnSpc>
              <a:spcBef>
                <a:spcPct val="0"/>
              </a:spcBef>
              <a:buFont typeface="Arial" charset="0"/>
              <a:buNone/>
            </a:pPr>
            <a:r>
              <a:rPr lang="en-US" sz="1400" b="1">
                <a:effectLst>
                  <a:outerShdw blurRad="38100" dist="38100" dir="2700000" algn="tl">
                    <a:srgbClr val="DDDDDD"/>
                  </a:outerShdw>
                </a:effectLst>
                <a:latin typeface="Calibri" charset="0"/>
              </a:rPr>
              <a:t>            Carlos F. Camargo</a:t>
            </a:r>
            <a:r>
              <a:rPr lang="en-US" sz="1400">
                <a:effectLst>
                  <a:outerShdw blurRad="38100" dist="38100" dir="2700000" algn="tl">
                    <a:srgbClr val="DDDDDD"/>
                  </a:outerShdw>
                </a:effectLst>
                <a:latin typeface="Calibri" charset="0"/>
              </a:rPr>
              <a:t>, PhD The Neuroscience of Learning. Ohana Foundation Lecture Series 2005</a:t>
            </a:r>
          </a:p>
          <a:p>
            <a:pPr marL="0" indent="0">
              <a:lnSpc>
                <a:spcPct val="90000"/>
              </a:lnSpc>
              <a:spcBef>
                <a:spcPct val="0"/>
              </a:spcBef>
              <a:buFont typeface="Arial" charset="0"/>
              <a:buNone/>
            </a:pPr>
            <a:r>
              <a:rPr lang="en-US" sz="1400">
                <a:effectLst>
                  <a:outerShdw blurRad="38100" dist="38100" dir="2700000" algn="tl">
                    <a:srgbClr val="DDDDDD"/>
                  </a:outerShdw>
                </a:effectLst>
                <a:latin typeface="Calibri" charset="0"/>
              </a:rPr>
              <a:t>                    Korean Education Development Institute</a:t>
            </a:r>
          </a:p>
          <a:p>
            <a:pPr lvl="1">
              <a:lnSpc>
                <a:spcPct val="70000"/>
              </a:lnSpc>
              <a:buFontTx/>
              <a:buNone/>
            </a:pPr>
            <a:r>
              <a:rPr lang="en-US" sz="1400" b="1">
                <a:latin typeface="Calibri" charset="0"/>
              </a:rPr>
              <a:t>The Human Brain: A Learning Tool:  </a:t>
            </a:r>
            <a:r>
              <a:rPr lang="en-US" sz="1400">
                <a:latin typeface="Calibri" charset="0"/>
              </a:rPr>
              <a:t>http://uta.maymt.edu/~psychol/brain.html</a:t>
            </a:r>
          </a:p>
          <a:p>
            <a:pPr lvl="1">
              <a:lnSpc>
                <a:spcPct val="70000"/>
              </a:lnSpc>
              <a:buFontTx/>
              <a:buNone/>
            </a:pPr>
            <a:r>
              <a:rPr lang="en-US" sz="1400">
                <a:latin typeface="Calibri" charset="0"/>
              </a:rPr>
              <a:t>Close-up pictures of the brain</a:t>
            </a:r>
            <a:r>
              <a:rPr lang="ja-JP" altLang="en-US" sz="1400">
                <a:latin typeface="Calibri" charset="0"/>
              </a:rPr>
              <a:t>’</a:t>
            </a:r>
            <a:r>
              <a:rPr lang="en-US" sz="1400">
                <a:latin typeface="Calibri" charset="0"/>
              </a:rPr>
              <a:t>s lobes. </a:t>
            </a:r>
          </a:p>
          <a:p>
            <a:pPr lvl="1">
              <a:lnSpc>
                <a:spcPct val="70000"/>
              </a:lnSpc>
              <a:buFont typeface="Arial" charset="0"/>
              <a:buNone/>
            </a:pPr>
            <a:r>
              <a:rPr lang="en-US" sz="1400" b="1">
                <a:latin typeface="Calibri" charset="0"/>
              </a:rPr>
              <a:t>Neuroscience for Kids:  </a:t>
            </a:r>
            <a:r>
              <a:rPr lang="en-US" sz="1400">
                <a:latin typeface="Calibri" charset="0"/>
                <a:hlinkClick r:id="rId12"/>
              </a:rPr>
              <a:t>http://faculty.washington.edu/chudler/neurok.html</a:t>
            </a:r>
            <a:endParaRPr lang="en-US" sz="1400">
              <a:latin typeface="Calibri" charset="0"/>
            </a:endParaRPr>
          </a:p>
          <a:p>
            <a:pPr lvl="1">
              <a:lnSpc>
                <a:spcPct val="70000"/>
              </a:lnSpc>
              <a:buFont typeface="Arial" charset="0"/>
              <a:buNone/>
            </a:pPr>
            <a:r>
              <a:rPr lang="en-US" sz="1400" b="1">
                <a:latin typeface="Calibri" charset="0"/>
              </a:rPr>
              <a:t>Shen, Jason.  </a:t>
            </a:r>
            <a:r>
              <a:rPr lang="en-US" sz="1400">
                <a:latin typeface="Calibri" charset="0"/>
              </a:rPr>
              <a:t>Why practice actually makes perfect: How to rewire your brain for better performance. </a:t>
            </a:r>
            <a:r>
              <a:rPr lang="en-US" sz="1400">
                <a:solidFill>
                  <a:srgbClr val="003300"/>
                </a:solidFill>
                <a:latin typeface="Calibri" charset="0"/>
                <a:hlinkClick r:id="rId13"/>
              </a:rPr>
              <a:t>https://blog.bufferapp.com/why-practice-actually-makes-perfect-how-to-rewire-your-brain-for-better-performance</a:t>
            </a:r>
            <a:endParaRPr lang="en-US" sz="1400">
              <a:solidFill>
                <a:srgbClr val="003300"/>
              </a:solidFill>
              <a:latin typeface="Calibri" charset="0"/>
            </a:endParaRPr>
          </a:p>
          <a:p>
            <a:pPr lvl="1">
              <a:lnSpc>
                <a:spcPct val="70000"/>
              </a:lnSpc>
              <a:buFont typeface="Arial" charset="0"/>
              <a:buNone/>
            </a:pPr>
            <a:r>
              <a:rPr lang="en-US" sz="1400">
                <a:latin typeface="Calibri" charset="0"/>
              </a:rPr>
              <a:t>Van Sant, Rick. "Implications of Brain Research on Game and Simulation Design." </a:t>
            </a:r>
            <a:r>
              <a:rPr lang="en-US" sz="1400" i="1">
                <a:latin typeface="Calibri" charset="0"/>
              </a:rPr>
              <a:t>Implications of Brain Research on Game and Simulation Design</a:t>
            </a:r>
            <a:r>
              <a:rPr lang="en-US" sz="1400">
                <a:latin typeface="Calibri" charset="0"/>
              </a:rPr>
              <a:t>. N.p., n.d. Web. 09 May 2016. &lt;http://www.slideshare.net/vansantr/playing-with-the-brain?qid=b5a55e0f-498a-43a6-95ba-8084788e063c&amp;v=&amp;b=&amp;from_search=3&gt;.</a:t>
            </a:r>
            <a:endParaRPr lang="en-US" sz="1400" b="1">
              <a:latin typeface="Calibri" charset="0"/>
            </a:endParaRPr>
          </a:p>
          <a:p>
            <a:pPr lvl="1">
              <a:lnSpc>
                <a:spcPct val="70000"/>
              </a:lnSpc>
              <a:buFont typeface="Arial" charset="0"/>
              <a:buNone/>
            </a:pPr>
            <a:r>
              <a:rPr lang="en-US" sz="1400" b="1">
                <a:latin typeface="Calibri" charset="0"/>
              </a:rPr>
              <a:t>Whole Brain Atlas:  </a:t>
            </a:r>
            <a:r>
              <a:rPr lang="en-US" sz="1400">
                <a:latin typeface="Calibri" charset="0"/>
                <a:hlinkClick r:id="rId14"/>
              </a:rPr>
              <a:t>http://www.med.harvard.edu:80/AANLIB/home.html</a:t>
            </a:r>
            <a:endParaRPr lang="en-US" sz="1400">
              <a:latin typeface="Calibri" charset="0"/>
            </a:endParaRPr>
          </a:p>
          <a:p>
            <a:pPr lvl="1">
              <a:lnSpc>
                <a:spcPct val="70000"/>
              </a:lnSpc>
              <a:buFont typeface="Arial" charset="0"/>
              <a:buNone/>
            </a:pPr>
            <a:endParaRPr lang="en-US" sz="1400">
              <a:latin typeface="Calibri" charset="0"/>
            </a:endParaRPr>
          </a:p>
          <a:p>
            <a:pPr lvl="1">
              <a:lnSpc>
                <a:spcPct val="70000"/>
              </a:lnSpc>
              <a:buFont typeface="Arial" charset="0"/>
              <a:buNone/>
            </a:pPr>
            <a:endParaRPr lang="en-US" sz="1400" b="1">
              <a:latin typeface="Calibri" charset="0"/>
            </a:endParaRPr>
          </a:p>
          <a:p>
            <a:pPr lvl="1">
              <a:lnSpc>
                <a:spcPct val="70000"/>
              </a:lnSpc>
              <a:buFontTx/>
              <a:buNone/>
            </a:pPr>
            <a:endParaRPr lang="en-US" sz="1400" b="1">
              <a:latin typeface="Calibri" charset="0"/>
            </a:endParaRPr>
          </a:p>
          <a:p>
            <a:pPr lvl="1">
              <a:lnSpc>
                <a:spcPct val="70000"/>
              </a:lnSpc>
              <a:buFontTx/>
              <a:buNone/>
            </a:pPr>
            <a:endParaRPr lang="en-US" sz="1400" b="1">
              <a:latin typeface="Calibri" charset="0"/>
            </a:endParaRPr>
          </a:p>
        </p:txBody>
      </p:sp>
    </p:spTree>
    <p:custDataLst>
      <p:tags r:id="rId1"/>
    </p:custData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2"/>
            </p:custDataLst>
          </p:nvPr>
        </p:nvSpPr>
        <p:spPr>
          <a:xfrm>
            <a:off x="838200" y="306388"/>
            <a:ext cx="8077200" cy="1143000"/>
          </a:xfrm>
        </p:spPr>
        <p:txBody>
          <a:bodyPr/>
          <a:lstStyle/>
          <a:p>
            <a:r>
              <a:rPr b="1">
                <a:latin typeface="Calibri" charset="0"/>
              </a:rPr>
              <a:t>What is Learning</a:t>
            </a:r>
          </a:p>
        </p:txBody>
      </p:sp>
      <p:sp>
        <p:nvSpPr>
          <p:cNvPr id="3" name="Content Placeholder 2"/>
          <p:cNvSpPr>
            <a:spLocks noGrp="1"/>
          </p:cNvSpPr>
          <p:nvPr>
            <p:ph sz="half" idx="1"/>
            <p:custDataLst>
              <p:tags r:id="rId3"/>
            </p:custDataLst>
          </p:nvPr>
        </p:nvSpPr>
        <p:spPr>
          <a:xfrm>
            <a:off x="0" y="1524000"/>
            <a:ext cx="6096000" cy="4953000"/>
          </a:xfrm>
        </p:spPr>
        <p:txBody>
          <a:bodyPr>
            <a:normAutofit/>
          </a:bodyPr>
          <a:lstStyle/>
          <a:p>
            <a:pPr lvl="1">
              <a:buFont typeface="Arial" charset="0"/>
              <a:buNone/>
            </a:pPr>
            <a:r>
              <a:rPr lang="en-US" sz="3600">
                <a:effectLst>
                  <a:outerShdw blurRad="38100" dist="38100" dir="2700000" algn="tl">
                    <a:srgbClr val="DDDDDD"/>
                  </a:outerShdw>
                </a:effectLst>
                <a:latin typeface="Calibri" charset="0"/>
              </a:rPr>
              <a:t>CHANGING the structure &amp; actions of NEURONS so they HOLD INFORMATION in </a:t>
            </a:r>
          </a:p>
          <a:p>
            <a:pPr lvl="1">
              <a:buFont typeface="Arial" charset="0"/>
              <a:buNone/>
            </a:pPr>
            <a:r>
              <a:rPr lang="en-US" sz="3600">
                <a:effectLst>
                  <a:outerShdw blurRad="38100" dist="38100" dir="2700000" algn="tl">
                    <a:srgbClr val="DDDDDD"/>
                  </a:outerShdw>
                </a:effectLst>
                <a:latin typeface="Calibri" charset="0"/>
              </a:rPr>
              <a:t>LONG TERM MEMORY</a:t>
            </a:r>
          </a:p>
          <a:p>
            <a:pPr lvl="1">
              <a:buFont typeface="Arial" charset="0"/>
              <a:buNone/>
            </a:pPr>
            <a:r>
              <a:rPr lang="en-US" sz="3600">
                <a:effectLst>
                  <a:outerShdw blurRad="38100" dist="38100" dir="2700000" algn="tl">
                    <a:srgbClr val="DDDDDD"/>
                  </a:outerShdw>
                </a:effectLst>
                <a:latin typeface="Calibri" charset="0"/>
              </a:rPr>
              <a:t>In TEMPORAL &amp; PARIETAL </a:t>
            </a:r>
          </a:p>
          <a:p>
            <a:pPr lvl="1">
              <a:buFont typeface="Arial" charset="0"/>
              <a:buNone/>
            </a:pPr>
            <a:r>
              <a:rPr lang="en-US" sz="3600">
                <a:effectLst>
                  <a:outerShdw blurRad="38100" dist="38100" dir="2700000" algn="tl">
                    <a:srgbClr val="DDDDDD"/>
                  </a:outerShdw>
                </a:effectLst>
                <a:latin typeface="Calibri" charset="0"/>
              </a:rPr>
              <a:t>LOBES of the CORTEX</a:t>
            </a:r>
          </a:p>
        </p:txBody>
      </p:sp>
      <p:pic>
        <p:nvPicPr>
          <p:cNvPr id="14340" name="Picture 4" descr="http://ueatexas.com/wp-content/uploads/Students-in-classro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429000"/>
            <a:ext cx="3276600" cy="290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8" descr="Mirror neur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138" y="317500"/>
            <a:ext cx="3230562"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4038600"/>
          </a:xfrm>
        </p:spPr>
        <p:txBody>
          <a:bodyPr>
            <a:noAutofit/>
          </a:bodyPr>
          <a:lstStyle/>
          <a:p>
            <a:pPr algn="r"/>
            <a:r>
              <a:rPr sz="3600" cap="none">
                <a:latin typeface="Calibri" charset="0"/>
              </a:rPr>
              <a:t>NEURONS</a:t>
            </a:r>
            <a:r>
              <a:rPr sz="3600" b="0" cap="none">
                <a:latin typeface="Calibri" charset="0"/>
              </a:rPr>
              <a:t> (NERVE CELLS) </a:t>
            </a:r>
            <a:br>
              <a:rPr sz="3600" b="0" cap="none">
                <a:latin typeface="Calibri" charset="0"/>
              </a:rPr>
            </a:br>
            <a:r>
              <a:rPr sz="3600" b="0" cap="none">
                <a:latin typeface="Calibri" charset="0"/>
              </a:rPr>
              <a:t>THE HUMAN BODY IS MADE UP OF TRILLIONS OF CELLS. CELLS OF THE NERVOUS SYSTEM, CALLED NERVE CELLS OR </a:t>
            </a:r>
            <a:r>
              <a:rPr sz="3600" cap="none">
                <a:latin typeface="Calibri" charset="0"/>
              </a:rPr>
              <a:t>NEURONS</a:t>
            </a:r>
            <a:r>
              <a:rPr sz="3600" b="0" cap="none">
                <a:latin typeface="Calibri" charset="0"/>
              </a:rPr>
              <a:t>, ARE SPECIALIZED TO CARRY "MESSAGES" THROUGH AN ELECTROCHEMICAL PROCESS. </a:t>
            </a:r>
            <a:br>
              <a:rPr sz="3600" b="0" cap="none">
                <a:latin typeface="Calibri" charset="0"/>
              </a:rPr>
            </a:br>
            <a:r>
              <a:rPr sz="3600" b="0" cap="none">
                <a:latin typeface="Calibri" charset="0"/>
              </a:rPr>
              <a:t>THE HUMAN BRAIN HAS APPROXIMATELY 100 BILLION </a:t>
            </a:r>
            <a:r>
              <a:rPr sz="3600" cap="none">
                <a:latin typeface="Calibri" charset="0"/>
              </a:rPr>
              <a:t>NEURONS</a:t>
            </a:r>
            <a:r>
              <a:rPr sz="3600" b="0" cap="none">
                <a:latin typeface="Calibri" charset="0"/>
              </a:rPr>
              <a:t>.</a:t>
            </a:r>
          </a:p>
        </p:txBody>
      </p:sp>
      <p:sp>
        <p:nvSpPr>
          <p:cNvPr id="16387" name="TextBox 2"/>
          <p:cNvSpPr txBox="1">
            <a:spLocks noChangeArrowheads="1"/>
          </p:cNvSpPr>
          <p:nvPr/>
        </p:nvSpPr>
        <p:spPr bwMode="auto">
          <a:xfrm>
            <a:off x="5943600" y="6437313"/>
            <a:ext cx="2020888"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https://faculty.washington.edu/chudler/cells.html</a:t>
            </a:r>
          </a:p>
        </p:txBody>
      </p:sp>
      <p:pic>
        <p:nvPicPr>
          <p:cNvPr id="16388" name="Picture 2" descr="http://www.ninds.nih.gov/img/neuron_archite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33813"/>
            <a:ext cx="5486400" cy="272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Placeholder 2"/>
          <p:cNvSpPr>
            <a:spLocks noGrp="1" noTextEdit="1"/>
          </p:cNvSpPr>
          <p:nvPr>
            <p:ph type="pic" sz="quarter" idx="13"/>
          </p:nvPr>
        </p:nvSpPr>
        <p:spPr/>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73050"/>
            <a:ext cx="838835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8436" name="Rectangle 1"/>
          <p:cNvSpPr>
            <a:spLocks noChangeArrowheads="1"/>
          </p:cNvSpPr>
          <p:nvPr/>
        </p:nvSpPr>
        <p:spPr bwMode="auto">
          <a:xfrm>
            <a:off x="6096000" y="6292850"/>
            <a:ext cx="23098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800"/>
              <a:t>https://faculty.washington.edu/chudler/plast.html</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0" y="269875"/>
            <a:ext cx="8077200" cy="1143000"/>
          </a:xfrm>
        </p:spPr>
        <p:txBody>
          <a:bodyPr rtlCol="0">
            <a:normAutofit fontScale="90000"/>
          </a:bodyPr>
          <a:lstStyle/>
          <a:p>
            <a:pPr fontAlgn="auto">
              <a:spcAft>
                <a:spcPts val="0"/>
              </a:spcAft>
              <a:defRPr/>
            </a:pPr>
            <a:r>
              <a:rPr sz="2800" b="1" smtClean="0">
                <a:solidFill>
                  <a:srgbClr val="C00000"/>
                </a:solidFill>
                <a:ea typeface="+mj-ea"/>
              </a:rPr>
              <a:t>Learning</a:t>
            </a:r>
            <a:r>
              <a:rPr sz="2800" smtClean="0">
                <a:ea typeface="+mj-ea"/>
              </a:rPr>
              <a:t>: Neurons make </a:t>
            </a:r>
            <a:r>
              <a:rPr sz="2800">
                <a:ea typeface="+mj-ea"/>
              </a:rPr>
              <a:t>NEW </a:t>
            </a:r>
            <a:r>
              <a:rPr sz="2800" smtClean="0">
                <a:ea typeface="+mj-ea"/>
              </a:rPr>
              <a:t>LINKS to communicate with each other.</a:t>
            </a:r>
            <a:br>
              <a:rPr sz="2800" smtClean="0">
                <a:ea typeface="+mj-ea"/>
              </a:rPr>
            </a:br>
            <a:r>
              <a:rPr sz="2800" smtClean="0">
                <a:ea typeface="+mj-ea"/>
              </a:rPr>
              <a:t>Weak Neuron connections are pruned back</a:t>
            </a:r>
            <a:endParaRPr sz="2800">
              <a:ea typeface="+mj-ea"/>
            </a:endParaRPr>
          </a:p>
        </p:txBody>
      </p:sp>
      <p:pic>
        <p:nvPicPr>
          <p:cNvPr id="20483" name="Picture 5" descr="http://deliveryimages.acm.org/10.1145/2510000/2501855/ins0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9838" y="3048000"/>
            <a:ext cx="5119687"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1909763"/>
            <a:ext cx="3505200" cy="494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485" name="TextBox 1"/>
          <p:cNvSpPr txBox="1">
            <a:spLocks noChangeArrowheads="1"/>
          </p:cNvSpPr>
          <p:nvPr/>
        </p:nvSpPr>
        <p:spPr bwMode="auto">
          <a:xfrm>
            <a:off x="6373813" y="6448425"/>
            <a:ext cx="235426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https://faculty.washington.edu/chudler/plast.html</a:t>
            </a: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28600"/>
            <a:ext cx="8077200" cy="727075"/>
          </a:xfrm>
        </p:spPr>
        <p:txBody>
          <a:bodyPr rtlCol="0">
            <a:normAutofit fontScale="90000"/>
          </a:bodyPr>
          <a:lstStyle/>
          <a:p>
            <a:pPr fontAlgn="auto">
              <a:spcAft>
                <a:spcPts val="0"/>
              </a:spcAft>
              <a:defRPr/>
            </a:pPr>
            <a:r>
              <a:rPr b="1" smtClean="0">
                <a:ea typeface="+mj-ea"/>
              </a:rPr>
              <a:t>Neurotransmitters</a:t>
            </a:r>
          </a:p>
        </p:txBody>
      </p:sp>
      <p:sp>
        <p:nvSpPr>
          <p:cNvPr id="62467" name="Rectangle 3"/>
          <p:cNvSpPr>
            <a:spLocks noGrp="1" noChangeArrowheads="1"/>
          </p:cNvSpPr>
          <p:nvPr>
            <p:ph type="body" idx="1"/>
          </p:nvPr>
        </p:nvSpPr>
        <p:spPr>
          <a:xfrm>
            <a:off x="152400" y="1143000"/>
            <a:ext cx="7772400" cy="4724400"/>
          </a:xfrm>
        </p:spPr>
        <p:txBody>
          <a:bodyPr rtlCol="0"/>
          <a:lstStyle/>
          <a:p>
            <a:pPr marL="0" indent="0" fontAlgn="auto">
              <a:spcAft>
                <a:spcPts val="0"/>
              </a:spcAft>
              <a:buClr>
                <a:schemeClr val="tx1"/>
              </a:buClr>
              <a:buFont typeface="Arial" pitchFamily="34" charset="0"/>
              <a:buNone/>
              <a:defRPr/>
            </a:pPr>
            <a:r>
              <a:rPr lang="en-US" b="1" dirty="0" smtClean="0">
                <a:ea typeface="+mn-ea"/>
              </a:rPr>
              <a:t>Types of neurotransmitters</a:t>
            </a:r>
          </a:p>
          <a:p>
            <a:pPr marL="457200" lvl="1" indent="0" fontAlgn="auto">
              <a:spcAft>
                <a:spcPts val="0"/>
              </a:spcAft>
              <a:buClr>
                <a:schemeClr val="tx1"/>
              </a:buClr>
              <a:buFont typeface="Arial" pitchFamily="34" charset="0"/>
              <a:buNone/>
              <a:defRPr/>
            </a:pPr>
            <a:r>
              <a:rPr lang="en-US" sz="2400" b="1" dirty="0">
                <a:ea typeface="+mn-ea"/>
              </a:rPr>
              <a:t>Dopamine</a:t>
            </a:r>
            <a:r>
              <a:rPr lang="en-US" sz="2400" dirty="0">
                <a:ea typeface="+mn-ea"/>
              </a:rPr>
              <a:t> (Involved in control of </a:t>
            </a:r>
            <a:endParaRPr lang="en-US" sz="2400" dirty="0" smtClean="0">
              <a:ea typeface="+mn-ea"/>
            </a:endParaRPr>
          </a:p>
          <a:p>
            <a:pPr marL="457200" lvl="1" indent="0" fontAlgn="auto">
              <a:spcAft>
                <a:spcPts val="0"/>
              </a:spcAft>
              <a:buClr>
                <a:schemeClr val="tx1"/>
              </a:buClr>
              <a:buFont typeface="Arial" pitchFamily="34" charset="0"/>
              <a:buNone/>
              <a:defRPr/>
            </a:pPr>
            <a:r>
              <a:rPr lang="en-US" sz="2400" dirty="0" smtClean="0">
                <a:ea typeface="+mn-ea"/>
              </a:rPr>
              <a:t>movement/balance</a:t>
            </a:r>
            <a:r>
              <a:rPr lang="en-US" sz="2400" dirty="0">
                <a:ea typeface="+mn-ea"/>
              </a:rPr>
              <a:t>, reward/addiction, pleasure, emotion and normal  cognition ( thinking).</a:t>
            </a:r>
          </a:p>
          <a:p>
            <a:pPr marL="457200" lvl="1" indent="0" fontAlgn="auto">
              <a:spcAft>
                <a:spcPts val="0"/>
              </a:spcAft>
              <a:buClr>
                <a:schemeClr val="tx1"/>
              </a:buClr>
              <a:buFont typeface="Arial" pitchFamily="34" charset="0"/>
              <a:buNone/>
              <a:defRPr/>
            </a:pPr>
            <a:r>
              <a:rPr lang="en-US" sz="2400" b="1" dirty="0" smtClean="0">
                <a:ea typeface="+mn-ea"/>
              </a:rPr>
              <a:t>Serotonin</a:t>
            </a:r>
            <a:r>
              <a:rPr lang="en-US" sz="2400" dirty="0" smtClean="0">
                <a:ea typeface="+mn-ea"/>
              </a:rPr>
              <a:t> (Involved in memory and stimulates 	movement.</a:t>
            </a:r>
          </a:p>
          <a:p>
            <a:pPr marL="457200" lvl="1" indent="0" fontAlgn="auto">
              <a:spcAft>
                <a:spcPts val="0"/>
              </a:spcAft>
              <a:buClr>
                <a:schemeClr val="tx1"/>
              </a:buClr>
              <a:buFont typeface="Arial" pitchFamily="34" charset="0"/>
              <a:buNone/>
              <a:defRPr/>
            </a:pPr>
            <a:r>
              <a:rPr lang="en-US" sz="2400" b="1" dirty="0" smtClean="0">
                <a:ea typeface="+mn-ea"/>
              </a:rPr>
              <a:t>Norepinephrine</a:t>
            </a:r>
            <a:r>
              <a:rPr lang="en-US" sz="2400" dirty="0" smtClean="0">
                <a:ea typeface="+mn-ea"/>
              </a:rPr>
              <a:t> (Involved in arousal and mood).</a:t>
            </a:r>
          </a:p>
          <a:p>
            <a:pPr marL="457200" lvl="1" indent="0" fontAlgn="auto">
              <a:spcAft>
                <a:spcPts val="0"/>
              </a:spcAft>
              <a:buClr>
                <a:schemeClr val="tx1"/>
              </a:buClr>
              <a:buFont typeface="Arial" pitchFamily="34" charset="0"/>
              <a:buNone/>
              <a:defRPr/>
            </a:pPr>
            <a:r>
              <a:rPr lang="en-US" sz="2400" b="1" dirty="0" smtClean="0">
                <a:ea typeface="+mn-ea"/>
              </a:rPr>
              <a:t>Acetylcholine</a:t>
            </a:r>
            <a:r>
              <a:rPr lang="en-US" sz="2400" dirty="0" smtClean="0">
                <a:ea typeface="+mn-ea"/>
              </a:rPr>
              <a:t> (Involved in memory and </a:t>
            </a:r>
          </a:p>
          <a:p>
            <a:pPr marL="457200" lvl="1" indent="0" fontAlgn="auto">
              <a:spcAft>
                <a:spcPts val="0"/>
              </a:spcAft>
              <a:buClr>
                <a:schemeClr val="tx1"/>
              </a:buClr>
              <a:buFont typeface="Arial" pitchFamily="34" charset="0"/>
              <a:buNone/>
              <a:defRPr/>
            </a:pPr>
            <a:r>
              <a:rPr lang="en-US" sz="2400" dirty="0">
                <a:ea typeface="+mn-ea"/>
              </a:rPr>
              <a:t>	</a:t>
            </a:r>
            <a:r>
              <a:rPr lang="en-US" sz="2400" dirty="0" smtClean="0">
                <a:ea typeface="+mn-ea"/>
              </a:rPr>
              <a:t>stimulates movement).</a:t>
            </a:r>
          </a:p>
          <a:p>
            <a:pPr marL="457200" lvl="1" indent="0" fontAlgn="auto">
              <a:spcAft>
                <a:spcPts val="0"/>
              </a:spcAft>
              <a:buClr>
                <a:schemeClr val="tx1"/>
              </a:buClr>
              <a:buFont typeface="Arial" pitchFamily="34" charset="0"/>
              <a:buNone/>
              <a:defRPr/>
            </a:pPr>
            <a:endParaRPr lang="en-US" dirty="0" smtClean="0">
              <a:ea typeface="+mn-ea"/>
            </a:endParaRPr>
          </a:p>
          <a:p>
            <a:pPr fontAlgn="auto">
              <a:spcAft>
                <a:spcPts val="0"/>
              </a:spcAft>
              <a:buClr>
                <a:schemeClr val="tx1"/>
              </a:buClr>
              <a:buFont typeface="Arial" pitchFamily="34" charset="0"/>
              <a:buChar char="•"/>
              <a:defRPr/>
            </a:pPr>
            <a:endParaRPr lang="en-US" dirty="0">
              <a:ea typeface="+mn-ea"/>
            </a:endParaRPr>
          </a:p>
          <a:p>
            <a:pPr fontAlgn="auto">
              <a:spcAft>
                <a:spcPts val="0"/>
              </a:spcAft>
              <a:buClr>
                <a:schemeClr val="tx1"/>
              </a:buClr>
              <a:buFont typeface="Arial" pitchFamily="34" charset="0"/>
              <a:buChar char="•"/>
              <a:defRPr/>
            </a:pPr>
            <a:endParaRPr lang="en-US" dirty="0" smtClean="0">
              <a:ea typeface="+mn-ea"/>
            </a:endParaRPr>
          </a:p>
          <a:p>
            <a:pPr fontAlgn="auto">
              <a:spcAft>
                <a:spcPts val="0"/>
              </a:spcAft>
              <a:buClr>
                <a:schemeClr val="tx1"/>
              </a:buClr>
              <a:buFontTx/>
              <a:buNone/>
              <a:defRPr/>
            </a:pPr>
            <a:endParaRPr lang="en-US" dirty="0" smtClean="0">
              <a:ea typeface="+mn-ea"/>
            </a:endParaRPr>
          </a:p>
        </p:txBody>
      </p:sp>
      <p:pic>
        <p:nvPicPr>
          <p:cNvPr id="22532" name="Picture 2" descr="https://encrypted-tbn1.gstatic.com/images?q=tbn:ANd9GcRnUsiE0qFGdRKK4QfXIkidgI0zEgYv7xUkDawkNmaOZJ8GJi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67200"/>
            <a:ext cx="3076575"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4" descr="http://amino-acid-therapy.com/wp-content/uploads/2012/08/neurotransmitter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
            <a:ext cx="3371850"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Rectangle 1"/>
          <p:cNvSpPr>
            <a:spLocks noChangeArrowheads="1"/>
          </p:cNvSpPr>
          <p:nvPr/>
        </p:nvSpPr>
        <p:spPr bwMode="auto">
          <a:xfrm>
            <a:off x="304800" y="6632575"/>
            <a:ext cx="23098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800"/>
              <a:t>https://faculty.washington.edu/chudler/plast.html</a:t>
            </a: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1.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heme/theme1.xml><?xml version="1.0" encoding="utf-8"?>
<a:theme xmlns:a="http://schemas.openxmlformats.org/drawingml/2006/main" name="Technology &amp; how it impacts the brain &amp; lear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amp; how it impacts the brain &amp; learning [Compatibility Mode]" id="{1B117CD2-E777-4363-B0DA-12A3F501A955}" vid="{165469B6-070F-4EF7-9B24-0076A24E05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Technology &amp; how it impacts the brain &amp; learning.pot</Template>
  <TotalTime>0</TotalTime>
  <Words>1921</Words>
  <Application>Microsoft Office PowerPoint</Application>
  <PresentationFormat>On-screen Show (4:3)</PresentationFormat>
  <Paragraphs>294</Paragraphs>
  <Slides>43</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MS PGothic</vt:lpstr>
      <vt:lpstr>MS PGothic</vt:lpstr>
      <vt:lpstr>Arial</vt:lpstr>
      <vt:lpstr>Calibri</vt:lpstr>
      <vt:lpstr>Georgia</vt:lpstr>
      <vt:lpstr>GoudyOlSt BT</vt:lpstr>
      <vt:lpstr>Times</vt:lpstr>
      <vt:lpstr>Times New Roman</vt:lpstr>
      <vt:lpstr>Webdings</vt:lpstr>
      <vt:lpstr>Wingdings</vt:lpstr>
      <vt:lpstr>Technology &amp; how it impacts the brain &amp; learning</vt:lpstr>
      <vt:lpstr>  Neuroscience:  how it informs Teaching &amp; Learning</vt:lpstr>
      <vt:lpstr>PowerPoint Presentation</vt:lpstr>
      <vt:lpstr>Share with a neighbor   What would you like to learn about Neuroscience, that would change your teaching practices? </vt:lpstr>
      <vt:lpstr>PowerPoint Presentation</vt:lpstr>
      <vt:lpstr>What is Learning</vt:lpstr>
      <vt:lpstr>NEURONS (NERVE CELLS)  THE HUMAN BODY IS MADE UP OF TRILLIONS OF CELLS. CELLS OF THE NERVOUS SYSTEM, CALLED NERVE CELLS OR NEURONS, ARE SPECIALIZED TO CARRY "MESSAGES" THROUGH AN ELECTROCHEMICAL PROCESS.  THE HUMAN BRAIN HAS APPROXIMATELY 100 BILLION NEURONS.</vt:lpstr>
      <vt:lpstr>PowerPoint Presentation</vt:lpstr>
      <vt:lpstr>Learning: Neurons make NEW LINKS to communicate with each other. Weak Neuron connections are pruned back</vt:lpstr>
      <vt:lpstr>Neurotransmitters</vt:lpstr>
      <vt:lpstr>PowerPoint Presentation</vt:lpstr>
      <vt:lpstr>PowerPoint Presentation</vt:lpstr>
      <vt:lpstr>PowerPoint Presentation</vt:lpstr>
      <vt:lpstr> AMYGDALA</vt:lpstr>
      <vt:lpstr>PowerPoint Presentation</vt:lpstr>
      <vt:lpstr>PowerPoint Presentation</vt:lpstr>
      <vt:lpstr>FRONTAL LOBE</vt:lpstr>
      <vt:lpstr>Human Motivation system</vt:lpstr>
      <vt:lpstr>Increased Dopamine IS the Reward</vt:lpstr>
      <vt:lpstr>PowerPoint Presentation</vt:lpstr>
      <vt:lpstr>Brain Functioning Quiz </vt:lpstr>
      <vt:lpstr>Share with a neighbor    How does this information change your thinking about learning? </vt:lpstr>
      <vt:lpstr>PowerPoint Presentation</vt:lpstr>
      <vt:lpstr>PowerPoint Presentation</vt:lpstr>
      <vt:lpstr>Motivation to Learn  School Subjects are Conditioned</vt:lpstr>
      <vt:lpstr>We are motivated to LEARN to get  5 Primary Social Rewards</vt:lpstr>
      <vt:lpstr>Major promoters of learning =</vt:lpstr>
      <vt:lpstr>The 1st Learning Promoter is REPETITION</vt:lpstr>
      <vt:lpstr>Repetition causes neurons to make  MORE CONNECTIONS with other neurons</vt:lpstr>
      <vt:lpstr>PowerPoint Presentation</vt:lpstr>
      <vt:lpstr>The role of Emotion in Learning: A learning promoter is EXCITEMENT</vt:lpstr>
      <vt:lpstr>Excitement automatically increases  certain neurotransmitters</vt:lpstr>
      <vt:lpstr>Excitement sets NEURON CONNECTIONS in the “ON” position</vt:lpstr>
      <vt:lpstr>Another learning promoter is  EATING CARBOHYDRATES  (Complex-Whole grains, non processed foods, etc)</vt:lpstr>
      <vt:lpstr>Eating carbohydrates provides glucose to make glycoproteins that organizes new synapse locations &amp; binds neurons to one another.</vt:lpstr>
      <vt:lpstr>SLEEP IS A FREE LEARNING TOOL</vt:lpstr>
      <vt:lpstr>DREAMING SLEEP causes differential strengthening by altering neurotransmitters</vt:lpstr>
      <vt:lpstr>Research shows that TOO LITTLE SLEEP    or  IMPAIRED SLEEP = IMPAIRED LEARNING</vt:lpstr>
      <vt:lpstr>Of the major learning promoters</vt:lpstr>
      <vt:lpstr>TEACHERS CAN CONTROL  these PROMOTERS</vt:lpstr>
      <vt:lpstr>Parents CAN influence and Control  these PROMOTERS</vt:lpstr>
      <vt:lpstr>PowerPoint Presentation</vt:lpstr>
      <vt:lpstr>PowerPoint Presentation</vt:lpstr>
      <vt:lpstr>Resources - 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2016-02-20T08:08:34Z</dcterms:created>
  <dcterms:modified xsi:type="dcterms:W3CDTF">2018-07-27T23:19:43Z</dcterms:modified>
</cp:coreProperties>
</file>