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66" r:id="rId4"/>
    <p:sldId id="265" r:id="rId5"/>
    <p:sldId id="260" r:id="rId6"/>
    <p:sldId id="262" r:id="rId7"/>
    <p:sldId id="267" r:id="rId8"/>
    <p:sldId id="268" r:id="rId9"/>
    <p:sldId id="270" r:id="rId10"/>
    <p:sldId id="269" r:id="rId11"/>
    <p:sldId id="272" r:id="rId12"/>
    <p:sldId id="263" r:id="rId13"/>
    <p:sldId id="281" r:id="rId14"/>
    <p:sldId id="283" r:id="rId15"/>
    <p:sldId id="285" r:id="rId16"/>
    <p:sldId id="286" r:id="rId17"/>
    <p:sldId id="288" r:id="rId18"/>
    <p:sldId id="290" r:id="rId19"/>
    <p:sldId id="295" r:id="rId20"/>
    <p:sldId id="292" r:id="rId21"/>
    <p:sldId id="279" r:id="rId22"/>
    <p:sldId id="293" r:id="rId23"/>
    <p:sldId id="259" r:id="rId24"/>
    <p:sldId id="261"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9" autoAdjust="0"/>
    <p:restoredTop sz="67259" autoAdjust="0"/>
  </p:normalViewPr>
  <p:slideViewPr>
    <p:cSldViewPr snapToGrid="0" snapToObjects="1">
      <p:cViewPr varScale="1">
        <p:scale>
          <a:sx n="46" d="100"/>
          <a:sy n="46" d="100"/>
        </p:scale>
        <p:origin x="72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B2C35-950C-AF45-8412-F7C890E9BF5C}"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en-US"/>
        </a:p>
      </dgm:t>
    </dgm:pt>
    <dgm:pt modelId="{52DE0E86-FBC2-B64C-B2D8-C7965012C1DB}">
      <dgm:prSet phldrT="[Text]"/>
      <dgm:spPr/>
      <dgm:t>
        <a:bodyPr/>
        <a:lstStyle/>
        <a:p>
          <a:r>
            <a:rPr lang="en-US" dirty="0" smtClean="0"/>
            <a:t>Silent (1925-1942)</a:t>
          </a:r>
          <a:endParaRPr lang="en-US" dirty="0"/>
        </a:p>
      </dgm:t>
    </dgm:pt>
    <dgm:pt modelId="{F9FBEC83-5022-D54F-86E2-42D572DAA087}" type="parTrans" cxnId="{6EEA2C28-C2CF-4B43-A7BD-86B169C41EDA}">
      <dgm:prSet/>
      <dgm:spPr/>
      <dgm:t>
        <a:bodyPr/>
        <a:lstStyle/>
        <a:p>
          <a:endParaRPr lang="en-US"/>
        </a:p>
      </dgm:t>
    </dgm:pt>
    <dgm:pt modelId="{B47EFF2E-ACD5-FC40-942D-EBC6E03EB3D0}" type="sibTrans" cxnId="{6EEA2C28-C2CF-4B43-A7BD-86B169C41EDA}">
      <dgm:prSet/>
      <dgm:spPr/>
      <dgm:t>
        <a:bodyPr/>
        <a:lstStyle/>
        <a:p>
          <a:endParaRPr lang="en-US"/>
        </a:p>
      </dgm:t>
    </dgm:pt>
    <dgm:pt modelId="{1333DB0C-5EC2-5146-875E-778E9F21799B}">
      <dgm:prSet phldrT="[Text]"/>
      <dgm:spPr/>
      <dgm:t>
        <a:bodyPr/>
        <a:lstStyle/>
        <a:p>
          <a:r>
            <a:rPr lang="en-US" dirty="0" smtClean="0"/>
            <a:t>Value hard work and frugality</a:t>
          </a:r>
          <a:endParaRPr lang="en-US" dirty="0"/>
        </a:p>
      </dgm:t>
    </dgm:pt>
    <dgm:pt modelId="{16219C26-D390-A847-A7DD-1F472F23FF03}" type="parTrans" cxnId="{12D82D9D-7E25-B64F-B8E0-DD1C3CBD2DA8}">
      <dgm:prSet/>
      <dgm:spPr/>
      <dgm:t>
        <a:bodyPr/>
        <a:lstStyle/>
        <a:p>
          <a:endParaRPr lang="en-US"/>
        </a:p>
      </dgm:t>
    </dgm:pt>
    <dgm:pt modelId="{40F2690C-E494-7348-A1CF-C2622954E3EA}" type="sibTrans" cxnId="{12D82D9D-7E25-B64F-B8E0-DD1C3CBD2DA8}">
      <dgm:prSet/>
      <dgm:spPr/>
      <dgm:t>
        <a:bodyPr/>
        <a:lstStyle/>
        <a:p>
          <a:endParaRPr lang="en-US"/>
        </a:p>
      </dgm:t>
    </dgm:pt>
    <dgm:pt modelId="{0CDF5D62-628F-844B-9A4B-1371F6BC448C}">
      <dgm:prSet phldrT="[Text]"/>
      <dgm:spPr/>
      <dgm:t>
        <a:bodyPr/>
        <a:lstStyle/>
        <a:p>
          <a:r>
            <a:rPr lang="en-US" dirty="0" smtClean="0"/>
            <a:t>Conformity, consistency, uniformity</a:t>
          </a:r>
          <a:endParaRPr lang="en-US" dirty="0"/>
        </a:p>
      </dgm:t>
    </dgm:pt>
    <dgm:pt modelId="{7A46E408-64FB-D84C-B9E9-195EB67AB63F}" type="parTrans" cxnId="{5FEA8A44-A565-E645-BD76-16F7AC0F6FCB}">
      <dgm:prSet/>
      <dgm:spPr/>
      <dgm:t>
        <a:bodyPr/>
        <a:lstStyle/>
        <a:p>
          <a:endParaRPr lang="en-US"/>
        </a:p>
      </dgm:t>
    </dgm:pt>
    <dgm:pt modelId="{4BF9D7D4-841D-A742-AF72-C2C302569611}" type="sibTrans" cxnId="{5FEA8A44-A565-E645-BD76-16F7AC0F6FCB}">
      <dgm:prSet/>
      <dgm:spPr/>
      <dgm:t>
        <a:bodyPr/>
        <a:lstStyle/>
        <a:p>
          <a:endParaRPr lang="en-US"/>
        </a:p>
      </dgm:t>
    </dgm:pt>
    <dgm:pt modelId="{95D64CF4-9E79-8A4A-B07E-D690439726C3}">
      <dgm:prSet phldrT="[Text]"/>
      <dgm:spPr/>
      <dgm:t>
        <a:bodyPr/>
        <a:lstStyle/>
        <a:p>
          <a:r>
            <a:rPr lang="en-US" dirty="0" smtClean="0"/>
            <a:t>Baby boomer (1943-1960)</a:t>
          </a:r>
          <a:endParaRPr lang="en-US" dirty="0"/>
        </a:p>
      </dgm:t>
    </dgm:pt>
    <dgm:pt modelId="{63666B94-A27D-554A-9FC1-9D31F9353DF9}" type="parTrans" cxnId="{BB96E66F-947E-BF40-A250-330D742BC570}">
      <dgm:prSet/>
      <dgm:spPr/>
      <dgm:t>
        <a:bodyPr/>
        <a:lstStyle/>
        <a:p>
          <a:endParaRPr lang="en-US"/>
        </a:p>
      </dgm:t>
    </dgm:pt>
    <dgm:pt modelId="{EA0EA74E-E4A2-CE44-964B-471BF1412AD8}" type="sibTrans" cxnId="{BB96E66F-947E-BF40-A250-330D742BC570}">
      <dgm:prSet/>
      <dgm:spPr/>
      <dgm:t>
        <a:bodyPr/>
        <a:lstStyle/>
        <a:p>
          <a:endParaRPr lang="en-US"/>
        </a:p>
      </dgm:t>
    </dgm:pt>
    <dgm:pt modelId="{D837AC2C-AED1-A147-A07F-55D56122FE74}">
      <dgm:prSet phldrT="[Text]"/>
      <dgm:spPr/>
      <dgm:t>
        <a:bodyPr/>
        <a:lstStyle/>
        <a:p>
          <a:r>
            <a:rPr lang="en-US" dirty="0" smtClean="0"/>
            <a:t>Equate work with self-worth</a:t>
          </a:r>
          <a:endParaRPr lang="en-US" dirty="0"/>
        </a:p>
      </dgm:t>
    </dgm:pt>
    <dgm:pt modelId="{5EA03995-1D30-204C-951C-123DADF7F183}" type="parTrans" cxnId="{6F456D9F-F250-8B43-8060-2FEF57ED51BA}">
      <dgm:prSet/>
      <dgm:spPr/>
      <dgm:t>
        <a:bodyPr/>
        <a:lstStyle/>
        <a:p>
          <a:endParaRPr lang="en-US"/>
        </a:p>
      </dgm:t>
    </dgm:pt>
    <dgm:pt modelId="{073C8154-FD3D-F24F-94EE-7645C6827266}" type="sibTrans" cxnId="{6F456D9F-F250-8B43-8060-2FEF57ED51BA}">
      <dgm:prSet/>
      <dgm:spPr/>
      <dgm:t>
        <a:bodyPr/>
        <a:lstStyle/>
        <a:p>
          <a:endParaRPr lang="en-US"/>
        </a:p>
      </dgm:t>
    </dgm:pt>
    <dgm:pt modelId="{294EDECF-F605-134B-A358-85386C958659}">
      <dgm:prSet phldrT="[Text]"/>
      <dgm:spPr/>
      <dgm:t>
        <a:bodyPr/>
        <a:lstStyle/>
        <a:p>
          <a:r>
            <a:rPr lang="en-US" dirty="0" smtClean="0"/>
            <a:t>“I can change the world mentality”</a:t>
          </a:r>
          <a:endParaRPr lang="en-US" dirty="0"/>
        </a:p>
      </dgm:t>
    </dgm:pt>
    <dgm:pt modelId="{7861E80B-8733-984F-8188-53756C74901D}" type="parTrans" cxnId="{8035028C-4043-5D4B-B657-31310CD05E1F}">
      <dgm:prSet/>
      <dgm:spPr/>
      <dgm:t>
        <a:bodyPr/>
        <a:lstStyle/>
        <a:p>
          <a:endParaRPr lang="en-US"/>
        </a:p>
      </dgm:t>
    </dgm:pt>
    <dgm:pt modelId="{D54A7BDF-255D-F049-9D7D-C469327BC4F2}" type="sibTrans" cxnId="{8035028C-4043-5D4B-B657-31310CD05E1F}">
      <dgm:prSet/>
      <dgm:spPr/>
      <dgm:t>
        <a:bodyPr/>
        <a:lstStyle/>
        <a:p>
          <a:endParaRPr lang="en-US"/>
        </a:p>
      </dgm:t>
    </dgm:pt>
    <dgm:pt modelId="{CC56B002-72E2-BF48-BA65-EC258F2B197B}">
      <dgm:prSet/>
      <dgm:spPr/>
      <dgm:t>
        <a:bodyPr/>
        <a:lstStyle/>
        <a:p>
          <a:r>
            <a:rPr lang="en-US" dirty="0" smtClean="0"/>
            <a:t>Generation X (1961-1981)</a:t>
          </a:r>
          <a:endParaRPr lang="en-US" dirty="0"/>
        </a:p>
      </dgm:t>
    </dgm:pt>
    <dgm:pt modelId="{B3F8FFA8-8C6B-874D-800A-62AC01704142}" type="parTrans" cxnId="{F1DA139B-657E-3042-AA9F-5EC986C087B2}">
      <dgm:prSet/>
      <dgm:spPr/>
      <dgm:t>
        <a:bodyPr/>
        <a:lstStyle/>
        <a:p>
          <a:endParaRPr lang="en-US"/>
        </a:p>
      </dgm:t>
    </dgm:pt>
    <dgm:pt modelId="{21CDEB8B-3904-8540-974A-26B8AD31ADD9}" type="sibTrans" cxnId="{F1DA139B-657E-3042-AA9F-5EC986C087B2}">
      <dgm:prSet/>
      <dgm:spPr/>
      <dgm:t>
        <a:bodyPr/>
        <a:lstStyle/>
        <a:p>
          <a:endParaRPr lang="en-US"/>
        </a:p>
      </dgm:t>
    </dgm:pt>
    <dgm:pt modelId="{9A201558-62B2-9645-8571-8EFD15D2FCFA}">
      <dgm:prSet/>
      <dgm:spPr/>
      <dgm:t>
        <a:bodyPr/>
        <a:lstStyle/>
        <a:p>
          <a:r>
            <a:rPr lang="en-US" dirty="0" smtClean="0"/>
            <a:t>Ironic, clever, resourceful</a:t>
          </a:r>
          <a:endParaRPr lang="en-US" dirty="0"/>
        </a:p>
      </dgm:t>
    </dgm:pt>
    <dgm:pt modelId="{B4C0ED17-5E99-8447-B420-904916BA7440}" type="parTrans" cxnId="{09FE1F55-9A28-8140-B27B-D0D3272CFAF7}">
      <dgm:prSet/>
      <dgm:spPr/>
      <dgm:t>
        <a:bodyPr/>
        <a:lstStyle/>
        <a:p>
          <a:endParaRPr lang="en-US"/>
        </a:p>
      </dgm:t>
    </dgm:pt>
    <dgm:pt modelId="{84B4DEF0-42F8-EC46-AA85-5DE870F5E53B}" type="sibTrans" cxnId="{09FE1F55-9A28-8140-B27B-D0D3272CFAF7}">
      <dgm:prSet/>
      <dgm:spPr/>
      <dgm:t>
        <a:bodyPr/>
        <a:lstStyle/>
        <a:p>
          <a:endParaRPr lang="en-US"/>
        </a:p>
      </dgm:t>
    </dgm:pt>
    <dgm:pt modelId="{3BEBB51E-BD2A-AC4B-95FA-C9DA8502C077}">
      <dgm:prSet/>
      <dgm:spPr/>
      <dgm:t>
        <a:bodyPr/>
        <a:lstStyle/>
        <a:p>
          <a:r>
            <a:rPr lang="en-US" dirty="0" smtClean="0"/>
            <a:t>Millennials (1982-2002)</a:t>
          </a:r>
          <a:endParaRPr lang="en-US" dirty="0"/>
        </a:p>
      </dgm:t>
    </dgm:pt>
    <dgm:pt modelId="{2912D08E-07D2-4443-8130-FF6F1D9509E2}" type="parTrans" cxnId="{4BAD5CDC-7A48-5E4D-AC69-4B2A11F9E809}">
      <dgm:prSet/>
      <dgm:spPr/>
      <dgm:t>
        <a:bodyPr/>
        <a:lstStyle/>
        <a:p>
          <a:endParaRPr lang="en-US"/>
        </a:p>
      </dgm:t>
    </dgm:pt>
    <dgm:pt modelId="{E27B31D4-CBF3-AB4D-B7A4-CCCDF3F12349}" type="sibTrans" cxnId="{4BAD5CDC-7A48-5E4D-AC69-4B2A11F9E809}">
      <dgm:prSet/>
      <dgm:spPr/>
      <dgm:t>
        <a:bodyPr/>
        <a:lstStyle/>
        <a:p>
          <a:endParaRPr lang="en-US"/>
        </a:p>
      </dgm:t>
    </dgm:pt>
    <dgm:pt modelId="{8DA333AE-183E-5D44-8B44-0ABB841516FA}">
      <dgm:prSet phldrT="[Text]"/>
      <dgm:spPr/>
      <dgm:t>
        <a:bodyPr/>
        <a:lstStyle/>
        <a:p>
          <a:r>
            <a:rPr lang="en-US" dirty="0" smtClean="0"/>
            <a:t>Emphasis on traditional norms and values</a:t>
          </a:r>
          <a:endParaRPr lang="en-US" dirty="0"/>
        </a:p>
      </dgm:t>
    </dgm:pt>
    <dgm:pt modelId="{7F56C361-2D68-B24F-AB14-8052B6BB8D04}" type="parTrans" cxnId="{B1E00070-2765-AA45-96FC-692486532F1B}">
      <dgm:prSet/>
      <dgm:spPr/>
      <dgm:t>
        <a:bodyPr/>
        <a:lstStyle/>
        <a:p>
          <a:endParaRPr lang="en-US"/>
        </a:p>
      </dgm:t>
    </dgm:pt>
    <dgm:pt modelId="{5F97C876-EAAE-B548-BE08-BCA9E83AF2A0}" type="sibTrans" cxnId="{B1E00070-2765-AA45-96FC-692486532F1B}">
      <dgm:prSet/>
      <dgm:spPr/>
      <dgm:t>
        <a:bodyPr/>
        <a:lstStyle/>
        <a:p>
          <a:endParaRPr lang="en-US"/>
        </a:p>
      </dgm:t>
    </dgm:pt>
    <dgm:pt modelId="{5AA3BC30-1783-024F-A346-918F6F9775B6}">
      <dgm:prSet phldrT="[Text]"/>
      <dgm:spPr/>
      <dgm:t>
        <a:bodyPr/>
        <a:lstStyle/>
        <a:p>
          <a:r>
            <a:rPr lang="en-US" dirty="0" smtClean="0"/>
            <a:t>Driven and dedicated</a:t>
          </a:r>
          <a:endParaRPr lang="en-US" dirty="0"/>
        </a:p>
      </dgm:t>
    </dgm:pt>
    <dgm:pt modelId="{86169DCF-A676-5F41-873B-57C8EA430BC5}" type="parTrans" cxnId="{75C9CC94-AF16-5A49-AA1F-832BD1FD321F}">
      <dgm:prSet/>
      <dgm:spPr/>
      <dgm:t>
        <a:bodyPr/>
        <a:lstStyle/>
        <a:p>
          <a:endParaRPr lang="en-US"/>
        </a:p>
      </dgm:t>
    </dgm:pt>
    <dgm:pt modelId="{1764B449-5AC0-2A45-8C0B-CE83E252CDBF}" type="sibTrans" cxnId="{75C9CC94-AF16-5A49-AA1F-832BD1FD321F}">
      <dgm:prSet/>
      <dgm:spPr/>
      <dgm:t>
        <a:bodyPr/>
        <a:lstStyle/>
        <a:p>
          <a:endParaRPr lang="en-US"/>
        </a:p>
      </dgm:t>
    </dgm:pt>
    <dgm:pt modelId="{539309F0-D741-4F44-A4A3-A04497D16CEF}">
      <dgm:prSet/>
      <dgm:spPr/>
      <dgm:t>
        <a:bodyPr/>
        <a:lstStyle/>
        <a:p>
          <a:r>
            <a:rPr lang="en-US" dirty="0" smtClean="0"/>
            <a:t>Know how to win</a:t>
          </a:r>
          <a:endParaRPr lang="en-US" dirty="0"/>
        </a:p>
      </dgm:t>
    </dgm:pt>
    <dgm:pt modelId="{1C4AB236-AEC9-EB40-A0D6-8A805059DEA0}" type="parTrans" cxnId="{981BDA07-3434-C54E-8B76-A859415E426D}">
      <dgm:prSet/>
      <dgm:spPr/>
      <dgm:t>
        <a:bodyPr/>
        <a:lstStyle/>
        <a:p>
          <a:endParaRPr lang="en-US"/>
        </a:p>
      </dgm:t>
    </dgm:pt>
    <dgm:pt modelId="{DD897FAF-F3CE-0140-AF0F-F166E523BB03}" type="sibTrans" cxnId="{981BDA07-3434-C54E-8B76-A859415E426D}">
      <dgm:prSet/>
      <dgm:spPr/>
      <dgm:t>
        <a:bodyPr/>
        <a:lstStyle/>
        <a:p>
          <a:endParaRPr lang="en-US"/>
        </a:p>
      </dgm:t>
    </dgm:pt>
    <dgm:pt modelId="{C8D7C403-AD4E-7B43-B13D-9952FBCD44D9}">
      <dgm:prSet/>
      <dgm:spPr/>
      <dgm:t>
        <a:bodyPr/>
        <a:lstStyle/>
        <a:p>
          <a:r>
            <a:rPr lang="en-US" dirty="0" smtClean="0"/>
            <a:t>Has many goals to accomplish at the same time</a:t>
          </a:r>
          <a:endParaRPr lang="en-US" dirty="0"/>
        </a:p>
      </dgm:t>
    </dgm:pt>
    <dgm:pt modelId="{234D9928-FD6D-6342-8E93-DA557249161B}" type="parTrans" cxnId="{E5488CCD-C104-A644-B5CD-340084AB4D3A}">
      <dgm:prSet/>
      <dgm:spPr/>
      <dgm:t>
        <a:bodyPr/>
        <a:lstStyle/>
        <a:p>
          <a:endParaRPr lang="en-US"/>
        </a:p>
      </dgm:t>
    </dgm:pt>
    <dgm:pt modelId="{34847345-6431-A44B-ACEA-35E61FAD8485}" type="sibTrans" cxnId="{E5488CCD-C104-A644-B5CD-340084AB4D3A}">
      <dgm:prSet/>
      <dgm:spPr/>
      <dgm:t>
        <a:bodyPr/>
        <a:lstStyle/>
        <a:p>
          <a:endParaRPr lang="en-US"/>
        </a:p>
      </dgm:t>
    </dgm:pt>
    <dgm:pt modelId="{74BE3DA3-E532-5E45-AE4A-ABA8A245E7BC}">
      <dgm:prSet/>
      <dgm:spPr/>
      <dgm:t>
        <a:bodyPr/>
        <a:lstStyle/>
        <a:p>
          <a:r>
            <a:rPr lang="en-US" dirty="0" smtClean="0"/>
            <a:t>Optimistic, positive, assertive</a:t>
          </a:r>
          <a:endParaRPr lang="en-US" dirty="0"/>
        </a:p>
      </dgm:t>
    </dgm:pt>
    <dgm:pt modelId="{702D9ED7-0FF8-194A-80C7-350A834C9E9F}" type="parTrans" cxnId="{2BED5834-BB24-F241-8A79-56AD8690EFCB}">
      <dgm:prSet/>
      <dgm:spPr/>
      <dgm:t>
        <a:bodyPr/>
        <a:lstStyle/>
        <a:p>
          <a:endParaRPr lang="en-US"/>
        </a:p>
      </dgm:t>
    </dgm:pt>
    <dgm:pt modelId="{D407B9B6-C48C-F34D-9504-A1159F00E2A4}" type="sibTrans" cxnId="{2BED5834-BB24-F241-8A79-56AD8690EFCB}">
      <dgm:prSet/>
      <dgm:spPr/>
      <dgm:t>
        <a:bodyPr/>
        <a:lstStyle/>
        <a:p>
          <a:endParaRPr lang="en-US"/>
        </a:p>
      </dgm:t>
    </dgm:pt>
    <dgm:pt modelId="{FD22B6D4-059C-5A41-8CA9-C3EF7B47E4BF}">
      <dgm:prSet/>
      <dgm:spPr/>
      <dgm:t>
        <a:bodyPr/>
        <a:lstStyle/>
        <a:p>
          <a:r>
            <a:rPr lang="en-US" dirty="0" smtClean="0"/>
            <a:t>Accustomed to structure</a:t>
          </a:r>
          <a:endParaRPr lang="en-US" dirty="0"/>
        </a:p>
      </dgm:t>
    </dgm:pt>
    <dgm:pt modelId="{261061DD-A685-0749-9CD8-CFC87DCE370E}" type="parTrans" cxnId="{6D4FC802-5230-C242-89F7-FE22BBD85FDD}">
      <dgm:prSet/>
      <dgm:spPr/>
      <dgm:t>
        <a:bodyPr/>
        <a:lstStyle/>
        <a:p>
          <a:endParaRPr lang="en-US"/>
        </a:p>
      </dgm:t>
    </dgm:pt>
    <dgm:pt modelId="{C0D6B3A5-AA3B-D74C-BD5E-E2FDD0BBD3E1}" type="sibTrans" cxnId="{6D4FC802-5230-C242-89F7-FE22BBD85FDD}">
      <dgm:prSet/>
      <dgm:spPr/>
      <dgm:t>
        <a:bodyPr/>
        <a:lstStyle/>
        <a:p>
          <a:endParaRPr lang="en-US"/>
        </a:p>
      </dgm:t>
    </dgm:pt>
    <dgm:pt modelId="{1D01B190-2649-FB49-B769-6E7DE2654136}">
      <dgm:prSet/>
      <dgm:spPr/>
      <dgm:t>
        <a:bodyPr/>
        <a:lstStyle/>
        <a:p>
          <a:r>
            <a:rPr lang="en-US" dirty="0" smtClean="0"/>
            <a:t>Are team players</a:t>
          </a:r>
          <a:endParaRPr lang="en-US" dirty="0"/>
        </a:p>
      </dgm:t>
    </dgm:pt>
    <dgm:pt modelId="{0D5207F8-ED6E-1F4F-9E74-621DECB358AB}" type="parTrans" cxnId="{D0F445CF-6F0A-D947-9248-DE6D1106D896}">
      <dgm:prSet/>
      <dgm:spPr/>
      <dgm:t>
        <a:bodyPr/>
        <a:lstStyle/>
        <a:p>
          <a:endParaRPr lang="en-US"/>
        </a:p>
      </dgm:t>
    </dgm:pt>
    <dgm:pt modelId="{D82FAD51-9CD6-1F46-912B-6A1084AF5CDC}" type="sibTrans" cxnId="{D0F445CF-6F0A-D947-9248-DE6D1106D896}">
      <dgm:prSet/>
      <dgm:spPr/>
      <dgm:t>
        <a:bodyPr/>
        <a:lstStyle/>
        <a:p>
          <a:endParaRPr lang="en-US"/>
        </a:p>
      </dgm:t>
    </dgm:pt>
    <dgm:pt modelId="{3E90AF01-E88E-144A-8562-224CFA5DDC23}" type="pres">
      <dgm:prSet presAssocID="{4DAB2C35-950C-AF45-8412-F7C890E9BF5C}" presName="Name0" presStyleCnt="0">
        <dgm:presLayoutVars>
          <dgm:chMax val="7"/>
          <dgm:dir/>
          <dgm:animLvl val="lvl"/>
          <dgm:resizeHandles val="exact"/>
        </dgm:presLayoutVars>
      </dgm:prSet>
      <dgm:spPr/>
      <dgm:t>
        <a:bodyPr/>
        <a:lstStyle/>
        <a:p>
          <a:endParaRPr lang="en-US"/>
        </a:p>
      </dgm:t>
    </dgm:pt>
    <dgm:pt modelId="{4403065A-A9C3-CA4B-A5A7-91B574EE5142}" type="pres">
      <dgm:prSet presAssocID="{52DE0E86-FBC2-B64C-B2D8-C7965012C1DB}" presName="circle1" presStyleLbl="node1" presStyleIdx="0" presStyleCnt="4"/>
      <dgm:spPr/>
    </dgm:pt>
    <dgm:pt modelId="{615F872E-0467-B94A-984F-7DB100A1BF65}" type="pres">
      <dgm:prSet presAssocID="{52DE0E86-FBC2-B64C-B2D8-C7965012C1DB}" presName="space" presStyleCnt="0"/>
      <dgm:spPr/>
    </dgm:pt>
    <dgm:pt modelId="{6C6A0AA5-9996-0040-BAFF-260C71EDCF15}" type="pres">
      <dgm:prSet presAssocID="{52DE0E86-FBC2-B64C-B2D8-C7965012C1DB}" presName="rect1" presStyleLbl="alignAcc1" presStyleIdx="0" presStyleCnt="4"/>
      <dgm:spPr/>
      <dgm:t>
        <a:bodyPr/>
        <a:lstStyle/>
        <a:p>
          <a:endParaRPr lang="en-US"/>
        </a:p>
      </dgm:t>
    </dgm:pt>
    <dgm:pt modelId="{B1BBECC7-4961-4946-80FB-8C20E09CE4E1}" type="pres">
      <dgm:prSet presAssocID="{95D64CF4-9E79-8A4A-B07E-D690439726C3}" presName="vertSpace2" presStyleLbl="node1" presStyleIdx="0" presStyleCnt="4"/>
      <dgm:spPr/>
    </dgm:pt>
    <dgm:pt modelId="{EA8F178C-AAFB-4A4F-B37B-F37F906A9B9A}" type="pres">
      <dgm:prSet presAssocID="{95D64CF4-9E79-8A4A-B07E-D690439726C3}" presName="circle2" presStyleLbl="node1" presStyleIdx="1" presStyleCnt="4"/>
      <dgm:spPr/>
    </dgm:pt>
    <dgm:pt modelId="{8AEC08E0-67B0-BD43-98FE-7988AB3F8E21}" type="pres">
      <dgm:prSet presAssocID="{95D64CF4-9E79-8A4A-B07E-D690439726C3}" presName="rect2" presStyleLbl="alignAcc1" presStyleIdx="1" presStyleCnt="4" custScaleY="111244" custLinFactNeighborX="22" custLinFactNeighborY="8646"/>
      <dgm:spPr/>
      <dgm:t>
        <a:bodyPr/>
        <a:lstStyle/>
        <a:p>
          <a:endParaRPr lang="en-US"/>
        </a:p>
      </dgm:t>
    </dgm:pt>
    <dgm:pt modelId="{21B0D379-155F-9C41-93BF-AC4C9DF64B68}" type="pres">
      <dgm:prSet presAssocID="{CC56B002-72E2-BF48-BA65-EC258F2B197B}" presName="vertSpace3" presStyleLbl="node1" presStyleIdx="1" presStyleCnt="4"/>
      <dgm:spPr/>
    </dgm:pt>
    <dgm:pt modelId="{D7E76F7B-A70D-9848-9E85-4936A88FB0C7}" type="pres">
      <dgm:prSet presAssocID="{CC56B002-72E2-BF48-BA65-EC258F2B197B}" presName="circle3" presStyleLbl="node1" presStyleIdx="2" presStyleCnt="4"/>
      <dgm:spPr/>
    </dgm:pt>
    <dgm:pt modelId="{D56BC661-66A2-5845-BEE0-2C379B8AED4C}" type="pres">
      <dgm:prSet presAssocID="{CC56B002-72E2-BF48-BA65-EC258F2B197B}" presName="rect3" presStyleLbl="alignAcc1" presStyleIdx="2" presStyleCnt="4" custScaleX="100000" custScaleY="75916" custLinFactNeighborX="22" custLinFactNeighborY="-14045"/>
      <dgm:spPr/>
      <dgm:t>
        <a:bodyPr/>
        <a:lstStyle/>
        <a:p>
          <a:endParaRPr lang="en-US"/>
        </a:p>
      </dgm:t>
    </dgm:pt>
    <dgm:pt modelId="{F63A3D12-13A5-304C-96D0-41FD7E0A63C1}" type="pres">
      <dgm:prSet presAssocID="{3BEBB51E-BD2A-AC4B-95FA-C9DA8502C077}" presName="vertSpace4" presStyleLbl="node1" presStyleIdx="2" presStyleCnt="4"/>
      <dgm:spPr/>
    </dgm:pt>
    <dgm:pt modelId="{82B58848-7B49-9A40-B738-808E889EB806}" type="pres">
      <dgm:prSet presAssocID="{3BEBB51E-BD2A-AC4B-95FA-C9DA8502C077}" presName="circle4" presStyleLbl="node1" presStyleIdx="3" presStyleCnt="4"/>
      <dgm:spPr/>
    </dgm:pt>
    <dgm:pt modelId="{61DD0F55-468C-164B-AD32-3A457DF700B5}" type="pres">
      <dgm:prSet presAssocID="{3BEBB51E-BD2A-AC4B-95FA-C9DA8502C077}" presName="rect4" presStyleLbl="alignAcc1" presStyleIdx="3" presStyleCnt="4" custLinFactNeighborX="22" custLinFactNeighborY="33068"/>
      <dgm:spPr/>
      <dgm:t>
        <a:bodyPr/>
        <a:lstStyle/>
        <a:p>
          <a:endParaRPr lang="en-US"/>
        </a:p>
      </dgm:t>
    </dgm:pt>
    <dgm:pt modelId="{1EC4DDDB-1B19-1E42-A45D-88791327D671}" type="pres">
      <dgm:prSet presAssocID="{52DE0E86-FBC2-B64C-B2D8-C7965012C1DB}" presName="rect1ParTx" presStyleLbl="alignAcc1" presStyleIdx="3" presStyleCnt="4">
        <dgm:presLayoutVars>
          <dgm:chMax val="1"/>
          <dgm:bulletEnabled val="1"/>
        </dgm:presLayoutVars>
      </dgm:prSet>
      <dgm:spPr/>
      <dgm:t>
        <a:bodyPr/>
        <a:lstStyle/>
        <a:p>
          <a:endParaRPr lang="en-US"/>
        </a:p>
      </dgm:t>
    </dgm:pt>
    <dgm:pt modelId="{0205F470-7E6C-2244-8193-E689F6547660}" type="pres">
      <dgm:prSet presAssocID="{52DE0E86-FBC2-B64C-B2D8-C7965012C1DB}" presName="rect1ChTx" presStyleLbl="alignAcc1" presStyleIdx="3" presStyleCnt="4">
        <dgm:presLayoutVars>
          <dgm:bulletEnabled val="1"/>
        </dgm:presLayoutVars>
      </dgm:prSet>
      <dgm:spPr/>
      <dgm:t>
        <a:bodyPr/>
        <a:lstStyle/>
        <a:p>
          <a:endParaRPr lang="en-US"/>
        </a:p>
      </dgm:t>
    </dgm:pt>
    <dgm:pt modelId="{51FFD2A8-0DC0-864B-BCCE-199BEB3E127D}" type="pres">
      <dgm:prSet presAssocID="{95D64CF4-9E79-8A4A-B07E-D690439726C3}" presName="rect2ParTx" presStyleLbl="alignAcc1" presStyleIdx="3" presStyleCnt="4">
        <dgm:presLayoutVars>
          <dgm:chMax val="1"/>
          <dgm:bulletEnabled val="1"/>
        </dgm:presLayoutVars>
      </dgm:prSet>
      <dgm:spPr/>
      <dgm:t>
        <a:bodyPr/>
        <a:lstStyle/>
        <a:p>
          <a:endParaRPr lang="en-US"/>
        </a:p>
      </dgm:t>
    </dgm:pt>
    <dgm:pt modelId="{F0759B82-F0F9-A64A-A5BA-4370E407FF5B}" type="pres">
      <dgm:prSet presAssocID="{95D64CF4-9E79-8A4A-B07E-D690439726C3}" presName="rect2ChTx" presStyleLbl="alignAcc1" presStyleIdx="3" presStyleCnt="4">
        <dgm:presLayoutVars>
          <dgm:bulletEnabled val="1"/>
        </dgm:presLayoutVars>
      </dgm:prSet>
      <dgm:spPr/>
      <dgm:t>
        <a:bodyPr/>
        <a:lstStyle/>
        <a:p>
          <a:endParaRPr lang="en-US"/>
        </a:p>
      </dgm:t>
    </dgm:pt>
    <dgm:pt modelId="{8B016987-6A9A-644C-9667-EBA0B380BD58}" type="pres">
      <dgm:prSet presAssocID="{CC56B002-72E2-BF48-BA65-EC258F2B197B}" presName="rect3ParTx" presStyleLbl="alignAcc1" presStyleIdx="3" presStyleCnt="4">
        <dgm:presLayoutVars>
          <dgm:chMax val="1"/>
          <dgm:bulletEnabled val="1"/>
        </dgm:presLayoutVars>
      </dgm:prSet>
      <dgm:spPr/>
      <dgm:t>
        <a:bodyPr/>
        <a:lstStyle/>
        <a:p>
          <a:endParaRPr lang="en-US"/>
        </a:p>
      </dgm:t>
    </dgm:pt>
    <dgm:pt modelId="{B6CF177F-4744-A640-B06E-CB356FC058C3}" type="pres">
      <dgm:prSet presAssocID="{CC56B002-72E2-BF48-BA65-EC258F2B197B}" presName="rect3ChTx" presStyleLbl="alignAcc1" presStyleIdx="3" presStyleCnt="4">
        <dgm:presLayoutVars>
          <dgm:bulletEnabled val="1"/>
        </dgm:presLayoutVars>
      </dgm:prSet>
      <dgm:spPr/>
      <dgm:t>
        <a:bodyPr/>
        <a:lstStyle/>
        <a:p>
          <a:endParaRPr lang="en-US"/>
        </a:p>
      </dgm:t>
    </dgm:pt>
    <dgm:pt modelId="{8753C12B-D91E-AD46-8399-5F9BD0D4F480}" type="pres">
      <dgm:prSet presAssocID="{3BEBB51E-BD2A-AC4B-95FA-C9DA8502C077}" presName="rect4ParTx" presStyleLbl="alignAcc1" presStyleIdx="3" presStyleCnt="4">
        <dgm:presLayoutVars>
          <dgm:chMax val="1"/>
          <dgm:bulletEnabled val="1"/>
        </dgm:presLayoutVars>
      </dgm:prSet>
      <dgm:spPr/>
      <dgm:t>
        <a:bodyPr/>
        <a:lstStyle/>
        <a:p>
          <a:endParaRPr lang="en-US"/>
        </a:p>
      </dgm:t>
    </dgm:pt>
    <dgm:pt modelId="{A0D1B18B-11CA-EB45-938E-0DEA2626AC55}" type="pres">
      <dgm:prSet presAssocID="{3BEBB51E-BD2A-AC4B-95FA-C9DA8502C077}" presName="rect4ChTx" presStyleLbl="alignAcc1" presStyleIdx="3" presStyleCnt="4" custScaleX="100000" custScaleY="100000">
        <dgm:presLayoutVars>
          <dgm:bulletEnabled val="1"/>
        </dgm:presLayoutVars>
      </dgm:prSet>
      <dgm:spPr/>
      <dgm:t>
        <a:bodyPr/>
        <a:lstStyle/>
        <a:p>
          <a:endParaRPr lang="en-US"/>
        </a:p>
      </dgm:t>
    </dgm:pt>
  </dgm:ptLst>
  <dgm:cxnLst>
    <dgm:cxn modelId="{7DE5432F-E41F-8F4E-9808-78A3BCFBD5DF}" type="presOf" srcId="{1333DB0C-5EC2-5146-875E-778E9F21799B}" destId="{0205F470-7E6C-2244-8193-E689F6547660}" srcOrd="0" destOrd="0" presId="urn:microsoft.com/office/officeart/2005/8/layout/target3"/>
    <dgm:cxn modelId="{F1DA139B-657E-3042-AA9F-5EC986C087B2}" srcId="{4DAB2C35-950C-AF45-8412-F7C890E9BF5C}" destId="{CC56B002-72E2-BF48-BA65-EC258F2B197B}" srcOrd="2" destOrd="0" parTransId="{B3F8FFA8-8C6B-874D-800A-62AC01704142}" sibTransId="{21CDEB8B-3904-8540-974A-26B8AD31ADD9}"/>
    <dgm:cxn modelId="{8442EB16-D51A-B941-8F6C-364D36EE337E}" type="presOf" srcId="{D837AC2C-AED1-A147-A07F-55D56122FE74}" destId="{F0759B82-F0F9-A64A-A5BA-4370E407FF5B}" srcOrd="0" destOrd="0" presId="urn:microsoft.com/office/officeart/2005/8/layout/target3"/>
    <dgm:cxn modelId="{BB96E66F-947E-BF40-A250-330D742BC570}" srcId="{4DAB2C35-950C-AF45-8412-F7C890E9BF5C}" destId="{95D64CF4-9E79-8A4A-B07E-D690439726C3}" srcOrd="1" destOrd="0" parTransId="{63666B94-A27D-554A-9FC1-9D31F9353DF9}" sibTransId="{EA0EA74E-E4A2-CE44-964B-471BF1412AD8}"/>
    <dgm:cxn modelId="{E3C04078-39D8-8440-9533-D2CF88A9C976}" type="presOf" srcId="{74BE3DA3-E532-5E45-AE4A-ABA8A245E7BC}" destId="{A0D1B18B-11CA-EB45-938E-0DEA2626AC55}" srcOrd="0" destOrd="0" presId="urn:microsoft.com/office/officeart/2005/8/layout/target3"/>
    <dgm:cxn modelId="{D2D42621-6E59-9C48-ADF4-67975CAE526C}" type="presOf" srcId="{9A201558-62B2-9645-8571-8EFD15D2FCFA}" destId="{B6CF177F-4744-A640-B06E-CB356FC058C3}" srcOrd="0" destOrd="0" presId="urn:microsoft.com/office/officeart/2005/8/layout/target3"/>
    <dgm:cxn modelId="{4C981B2C-B775-D946-8728-F631B034E3F8}" type="presOf" srcId="{95D64CF4-9E79-8A4A-B07E-D690439726C3}" destId="{51FFD2A8-0DC0-864B-BCCE-199BEB3E127D}" srcOrd="1" destOrd="0" presId="urn:microsoft.com/office/officeart/2005/8/layout/target3"/>
    <dgm:cxn modelId="{4BAD5CDC-7A48-5E4D-AC69-4B2A11F9E809}" srcId="{4DAB2C35-950C-AF45-8412-F7C890E9BF5C}" destId="{3BEBB51E-BD2A-AC4B-95FA-C9DA8502C077}" srcOrd="3" destOrd="0" parTransId="{2912D08E-07D2-4443-8130-FF6F1D9509E2}" sibTransId="{E27B31D4-CBF3-AB4D-B7A4-CCCDF3F12349}"/>
    <dgm:cxn modelId="{25844E8E-9EF3-944F-AABA-573968784A76}" type="presOf" srcId="{52DE0E86-FBC2-B64C-B2D8-C7965012C1DB}" destId="{1EC4DDDB-1B19-1E42-A45D-88791327D671}" srcOrd="1" destOrd="0" presId="urn:microsoft.com/office/officeart/2005/8/layout/target3"/>
    <dgm:cxn modelId="{B1CDD7A5-D7A9-7540-B3F8-5A5205B557E3}" type="presOf" srcId="{3BEBB51E-BD2A-AC4B-95FA-C9DA8502C077}" destId="{61DD0F55-468C-164B-AD32-3A457DF700B5}" srcOrd="0" destOrd="0" presId="urn:microsoft.com/office/officeart/2005/8/layout/target3"/>
    <dgm:cxn modelId="{2BED5834-BB24-F241-8A79-56AD8690EFCB}" srcId="{3BEBB51E-BD2A-AC4B-95FA-C9DA8502C077}" destId="{74BE3DA3-E532-5E45-AE4A-ABA8A245E7BC}" srcOrd="0" destOrd="0" parTransId="{702D9ED7-0FF8-194A-80C7-350A834C9E9F}" sibTransId="{D407B9B6-C48C-F34D-9504-A1159F00E2A4}"/>
    <dgm:cxn modelId="{3539A614-AB2C-3047-8C1E-8B0B3B23B427}" type="presOf" srcId="{539309F0-D741-4F44-A4A3-A04497D16CEF}" destId="{B6CF177F-4744-A640-B06E-CB356FC058C3}" srcOrd="0" destOrd="1" presId="urn:microsoft.com/office/officeart/2005/8/layout/target3"/>
    <dgm:cxn modelId="{D0F445CF-6F0A-D947-9248-DE6D1106D896}" srcId="{3BEBB51E-BD2A-AC4B-95FA-C9DA8502C077}" destId="{1D01B190-2649-FB49-B769-6E7DE2654136}" srcOrd="2" destOrd="0" parTransId="{0D5207F8-ED6E-1F4F-9E74-621DECB358AB}" sibTransId="{D82FAD51-9CD6-1F46-912B-6A1084AF5CDC}"/>
    <dgm:cxn modelId="{B04D8D8B-8BA6-D149-9999-5D78655853B9}" type="presOf" srcId="{CC56B002-72E2-BF48-BA65-EC258F2B197B}" destId="{8B016987-6A9A-644C-9667-EBA0B380BD58}" srcOrd="1" destOrd="0" presId="urn:microsoft.com/office/officeart/2005/8/layout/target3"/>
    <dgm:cxn modelId="{FC5EC331-7758-0444-AB14-F29D1E857F3D}" type="presOf" srcId="{52DE0E86-FBC2-B64C-B2D8-C7965012C1DB}" destId="{6C6A0AA5-9996-0040-BAFF-260C71EDCF15}" srcOrd="0" destOrd="0" presId="urn:microsoft.com/office/officeart/2005/8/layout/target3"/>
    <dgm:cxn modelId="{795AECDF-6034-FF4F-825C-1B308C448B0A}" type="presOf" srcId="{294EDECF-F605-134B-A358-85386C958659}" destId="{F0759B82-F0F9-A64A-A5BA-4370E407FF5B}" srcOrd="0" destOrd="2" presId="urn:microsoft.com/office/officeart/2005/8/layout/target3"/>
    <dgm:cxn modelId="{A29B122A-2678-BC4A-BE48-4F5DC801D031}" type="presOf" srcId="{FD22B6D4-059C-5A41-8CA9-C3EF7B47E4BF}" destId="{A0D1B18B-11CA-EB45-938E-0DEA2626AC55}" srcOrd="0" destOrd="1" presId="urn:microsoft.com/office/officeart/2005/8/layout/target3"/>
    <dgm:cxn modelId="{1B4CEBC1-C757-0E4F-87DB-EC13DC3EBED7}" type="presOf" srcId="{8DA333AE-183E-5D44-8B44-0ABB841516FA}" destId="{0205F470-7E6C-2244-8193-E689F6547660}" srcOrd="0" destOrd="1" presId="urn:microsoft.com/office/officeart/2005/8/layout/target3"/>
    <dgm:cxn modelId="{51E8F400-03B8-1E42-BB72-D717BFEAF795}" type="presOf" srcId="{4DAB2C35-950C-AF45-8412-F7C890E9BF5C}" destId="{3E90AF01-E88E-144A-8562-224CFA5DDC23}" srcOrd="0" destOrd="0" presId="urn:microsoft.com/office/officeart/2005/8/layout/target3"/>
    <dgm:cxn modelId="{5FEA8A44-A565-E645-BD76-16F7AC0F6FCB}" srcId="{52DE0E86-FBC2-B64C-B2D8-C7965012C1DB}" destId="{0CDF5D62-628F-844B-9A4B-1371F6BC448C}" srcOrd="2" destOrd="0" parTransId="{7A46E408-64FB-D84C-B9E9-195EB67AB63F}" sibTransId="{4BF9D7D4-841D-A742-AF72-C2C302569611}"/>
    <dgm:cxn modelId="{A54EF570-DE8B-BD46-A542-F24F5B31062C}" type="presOf" srcId="{CC56B002-72E2-BF48-BA65-EC258F2B197B}" destId="{D56BC661-66A2-5845-BEE0-2C379B8AED4C}" srcOrd="0" destOrd="0" presId="urn:microsoft.com/office/officeart/2005/8/layout/target3"/>
    <dgm:cxn modelId="{27C4113B-13BB-A547-88B6-77D08A71CED1}" type="presOf" srcId="{3BEBB51E-BD2A-AC4B-95FA-C9DA8502C077}" destId="{8753C12B-D91E-AD46-8399-5F9BD0D4F480}" srcOrd="1" destOrd="0" presId="urn:microsoft.com/office/officeart/2005/8/layout/target3"/>
    <dgm:cxn modelId="{09FE1F55-9A28-8140-B27B-D0D3272CFAF7}" srcId="{CC56B002-72E2-BF48-BA65-EC258F2B197B}" destId="{9A201558-62B2-9645-8571-8EFD15D2FCFA}" srcOrd="0" destOrd="0" parTransId="{B4C0ED17-5E99-8447-B420-904916BA7440}" sibTransId="{84B4DEF0-42F8-EC46-AA85-5DE870F5E53B}"/>
    <dgm:cxn modelId="{B1E00070-2765-AA45-96FC-692486532F1B}" srcId="{52DE0E86-FBC2-B64C-B2D8-C7965012C1DB}" destId="{8DA333AE-183E-5D44-8B44-0ABB841516FA}" srcOrd="1" destOrd="0" parTransId="{7F56C361-2D68-B24F-AB14-8052B6BB8D04}" sibTransId="{5F97C876-EAAE-B548-BE08-BCA9E83AF2A0}"/>
    <dgm:cxn modelId="{12D82D9D-7E25-B64F-B8E0-DD1C3CBD2DA8}" srcId="{52DE0E86-FBC2-B64C-B2D8-C7965012C1DB}" destId="{1333DB0C-5EC2-5146-875E-778E9F21799B}" srcOrd="0" destOrd="0" parTransId="{16219C26-D390-A847-A7DD-1F472F23FF03}" sibTransId="{40F2690C-E494-7348-A1CF-C2622954E3EA}"/>
    <dgm:cxn modelId="{BE945B0C-C99E-0542-858F-465F8851E028}" type="presOf" srcId="{5AA3BC30-1783-024F-A346-918F6F9775B6}" destId="{F0759B82-F0F9-A64A-A5BA-4370E407FF5B}" srcOrd="0" destOrd="1" presId="urn:microsoft.com/office/officeart/2005/8/layout/target3"/>
    <dgm:cxn modelId="{F9BC0BF3-D5BB-3B42-B4D2-F9880A804810}" type="presOf" srcId="{95D64CF4-9E79-8A4A-B07E-D690439726C3}" destId="{8AEC08E0-67B0-BD43-98FE-7988AB3F8E21}" srcOrd="0" destOrd="0" presId="urn:microsoft.com/office/officeart/2005/8/layout/target3"/>
    <dgm:cxn modelId="{75C9CC94-AF16-5A49-AA1F-832BD1FD321F}" srcId="{95D64CF4-9E79-8A4A-B07E-D690439726C3}" destId="{5AA3BC30-1783-024F-A346-918F6F9775B6}" srcOrd="1" destOrd="0" parTransId="{86169DCF-A676-5F41-873B-57C8EA430BC5}" sibTransId="{1764B449-5AC0-2A45-8C0B-CE83E252CDBF}"/>
    <dgm:cxn modelId="{E5488CCD-C104-A644-B5CD-340084AB4D3A}" srcId="{CC56B002-72E2-BF48-BA65-EC258F2B197B}" destId="{C8D7C403-AD4E-7B43-B13D-9952FBCD44D9}" srcOrd="2" destOrd="0" parTransId="{234D9928-FD6D-6342-8E93-DA557249161B}" sibTransId="{34847345-6431-A44B-ACEA-35E61FAD8485}"/>
    <dgm:cxn modelId="{8035028C-4043-5D4B-B657-31310CD05E1F}" srcId="{95D64CF4-9E79-8A4A-B07E-D690439726C3}" destId="{294EDECF-F605-134B-A358-85386C958659}" srcOrd="2" destOrd="0" parTransId="{7861E80B-8733-984F-8188-53756C74901D}" sibTransId="{D54A7BDF-255D-F049-9D7D-C469327BC4F2}"/>
    <dgm:cxn modelId="{84D207E2-5609-7343-9CE2-510F061A5FEB}" type="presOf" srcId="{1D01B190-2649-FB49-B769-6E7DE2654136}" destId="{A0D1B18B-11CA-EB45-938E-0DEA2626AC55}" srcOrd="0" destOrd="2" presId="urn:microsoft.com/office/officeart/2005/8/layout/target3"/>
    <dgm:cxn modelId="{E0512FA1-155F-E647-8829-16CD206007EF}" type="presOf" srcId="{C8D7C403-AD4E-7B43-B13D-9952FBCD44D9}" destId="{B6CF177F-4744-A640-B06E-CB356FC058C3}" srcOrd="0" destOrd="2" presId="urn:microsoft.com/office/officeart/2005/8/layout/target3"/>
    <dgm:cxn modelId="{6D4FC802-5230-C242-89F7-FE22BBD85FDD}" srcId="{3BEBB51E-BD2A-AC4B-95FA-C9DA8502C077}" destId="{FD22B6D4-059C-5A41-8CA9-C3EF7B47E4BF}" srcOrd="1" destOrd="0" parTransId="{261061DD-A685-0749-9CD8-CFC87DCE370E}" sibTransId="{C0D6B3A5-AA3B-D74C-BD5E-E2FDD0BBD3E1}"/>
    <dgm:cxn modelId="{6F456D9F-F250-8B43-8060-2FEF57ED51BA}" srcId="{95D64CF4-9E79-8A4A-B07E-D690439726C3}" destId="{D837AC2C-AED1-A147-A07F-55D56122FE74}" srcOrd="0" destOrd="0" parTransId="{5EA03995-1D30-204C-951C-123DADF7F183}" sibTransId="{073C8154-FD3D-F24F-94EE-7645C6827266}"/>
    <dgm:cxn modelId="{6EEA2C28-C2CF-4B43-A7BD-86B169C41EDA}" srcId="{4DAB2C35-950C-AF45-8412-F7C890E9BF5C}" destId="{52DE0E86-FBC2-B64C-B2D8-C7965012C1DB}" srcOrd="0" destOrd="0" parTransId="{F9FBEC83-5022-D54F-86E2-42D572DAA087}" sibTransId="{B47EFF2E-ACD5-FC40-942D-EBC6E03EB3D0}"/>
    <dgm:cxn modelId="{ED18A8E2-E824-7948-B147-579D0E031E45}" type="presOf" srcId="{0CDF5D62-628F-844B-9A4B-1371F6BC448C}" destId="{0205F470-7E6C-2244-8193-E689F6547660}" srcOrd="0" destOrd="2" presId="urn:microsoft.com/office/officeart/2005/8/layout/target3"/>
    <dgm:cxn modelId="{981BDA07-3434-C54E-8B76-A859415E426D}" srcId="{CC56B002-72E2-BF48-BA65-EC258F2B197B}" destId="{539309F0-D741-4F44-A4A3-A04497D16CEF}" srcOrd="1" destOrd="0" parTransId="{1C4AB236-AEC9-EB40-A0D6-8A805059DEA0}" sibTransId="{DD897FAF-F3CE-0140-AF0F-F166E523BB03}"/>
    <dgm:cxn modelId="{8C277F9F-EA3C-7041-8D08-31B6C3EC5FB5}" type="presParOf" srcId="{3E90AF01-E88E-144A-8562-224CFA5DDC23}" destId="{4403065A-A9C3-CA4B-A5A7-91B574EE5142}" srcOrd="0" destOrd="0" presId="urn:microsoft.com/office/officeart/2005/8/layout/target3"/>
    <dgm:cxn modelId="{B7AFBFA1-CE4C-B44D-BF73-027C504E38B5}" type="presParOf" srcId="{3E90AF01-E88E-144A-8562-224CFA5DDC23}" destId="{615F872E-0467-B94A-984F-7DB100A1BF65}" srcOrd="1" destOrd="0" presId="urn:microsoft.com/office/officeart/2005/8/layout/target3"/>
    <dgm:cxn modelId="{ED72390E-AECD-4B45-AD53-DD09145D91DE}" type="presParOf" srcId="{3E90AF01-E88E-144A-8562-224CFA5DDC23}" destId="{6C6A0AA5-9996-0040-BAFF-260C71EDCF15}" srcOrd="2" destOrd="0" presId="urn:microsoft.com/office/officeart/2005/8/layout/target3"/>
    <dgm:cxn modelId="{E0023523-14F0-0D49-9D9C-1F556EBE5087}" type="presParOf" srcId="{3E90AF01-E88E-144A-8562-224CFA5DDC23}" destId="{B1BBECC7-4961-4946-80FB-8C20E09CE4E1}" srcOrd="3" destOrd="0" presId="urn:microsoft.com/office/officeart/2005/8/layout/target3"/>
    <dgm:cxn modelId="{A36F0500-095A-8442-BDEC-D5F38FDD2C47}" type="presParOf" srcId="{3E90AF01-E88E-144A-8562-224CFA5DDC23}" destId="{EA8F178C-AAFB-4A4F-B37B-F37F906A9B9A}" srcOrd="4" destOrd="0" presId="urn:microsoft.com/office/officeart/2005/8/layout/target3"/>
    <dgm:cxn modelId="{5E252A55-89F8-1542-B45C-13CDE407D58F}" type="presParOf" srcId="{3E90AF01-E88E-144A-8562-224CFA5DDC23}" destId="{8AEC08E0-67B0-BD43-98FE-7988AB3F8E21}" srcOrd="5" destOrd="0" presId="urn:microsoft.com/office/officeart/2005/8/layout/target3"/>
    <dgm:cxn modelId="{C8FB4A35-6061-A444-8955-4E882BA12E3D}" type="presParOf" srcId="{3E90AF01-E88E-144A-8562-224CFA5DDC23}" destId="{21B0D379-155F-9C41-93BF-AC4C9DF64B68}" srcOrd="6" destOrd="0" presId="urn:microsoft.com/office/officeart/2005/8/layout/target3"/>
    <dgm:cxn modelId="{833D6E92-DD2D-9348-A2A4-FB60ACD29734}" type="presParOf" srcId="{3E90AF01-E88E-144A-8562-224CFA5DDC23}" destId="{D7E76F7B-A70D-9848-9E85-4936A88FB0C7}" srcOrd="7" destOrd="0" presId="urn:microsoft.com/office/officeart/2005/8/layout/target3"/>
    <dgm:cxn modelId="{C27ADA6C-C06C-6849-B21A-0F541DB03450}" type="presParOf" srcId="{3E90AF01-E88E-144A-8562-224CFA5DDC23}" destId="{D56BC661-66A2-5845-BEE0-2C379B8AED4C}" srcOrd="8" destOrd="0" presId="urn:microsoft.com/office/officeart/2005/8/layout/target3"/>
    <dgm:cxn modelId="{9AA20A8D-4703-0F47-9C68-5CCB7561EDB1}" type="presParOf" srcId="{3E90AF01-E88E-144A-8562-224CFA5DDC23}" destId="{F63A3D12-13A5-304C-96D0-41FD7E0A63C1}" srcOrd="9" destOrd="0" presId="urn:microsoft.com/office/officeart/2005/8/layout/target3"/>
    <dgm:cxn modelId="{20760D25-E00D-BD45-94FD-5FA379B4203C}" type="presParOf" srcId="{3E90AF01-E88E-144A-8562-224CFA5DDC23}" destId="{82B58848-7B49-9A40-B738-808E889EB806}" srcOrd="10" destOrd="0" presId="urn:microsoft.com/office/officeart/2005/8/layout/target3"/>
    <dgm:cxn modelId="{71E85845-88BB-0A45-B3B2-E43FA04FEE0D}" type="presParOf" srcId="{3E90AF01-E88E-144A-8562-224CFA5DDC23}" destId="{61DD0F55-468C-164B-AD32-3A457DF700B5}" srcOrd="11" destOrd="0" presId="urn:microsoft.com/office/officeart/2005/8/layout/target3"/>
    <dgm:cxn modelId="{54A6AEE8-2CA8-324B-960F-3DC93738D2CB}" type="presParOf" srcId="{3E90AF01-E88E-144A-8562-224CFA5DDC23}" destId="{1EC4DDDB-1B19-1E42-A45D-88791327D671}" srcOrd="12" destOrd="0" presId="urn:microsoft.com/office/officeart/2005/8/layout/target3"/>
    <dgm:cxn modelId="{A130F1A2-663B-9E4F-9822-E30A12534E64}" type="presParOf" srcId="{3E90AF01-E88E-144A-8562-224CFA5DDC23}" destId="{0205F470-7E6C-2244-8193-E689F6547660}" srcOrd="13" destOrd="0" presId="urn:microsoft.com/office/officeart/2005/8/layout/target3"/>
    <dgm:cxn modelId="{9C241AD0-B86D-4C49-B8D6-5EDA730127C0}" type="presParOf" srcId="{3E90AF01-E88E-144A-8562-224CFA5DDC23}" destId="{51FFD2A8-0DC0-864B-BCCE-199BEB3E127D}" srcOrd="14" destOrd="0" presId="urn:microsoft.com/office/officeart/2005/8/layout/target3"/>
    <dgm:cxn modelId="{08374DC1-1E86-4049-951C-61A2408D4208}" type="presParOf" srcId="{3E90AF01-E88E-144A-8562-224CFA5DDC23}" destId="{F0759B82-F0F9-A64A-A5BA-4370E407FF5B}" srcOrd="15" destOrd="0" presId="urn:microsoft.com/office/officeart/2005/8/layout/target3"/>
    <dgm:cxn modelId="{F04E9666-8AF1-7E4F-AE2E-B61814DD46BF}" type="presParOf" srcId="{3E90AF01-E88E-144A-8562-224CFA5DDC23}" destId="{8B016987-6A9A-644C-9667-EBA0B380BD58}" srcOrd="16" destOrd="0" presId="urn:microsoft.com/office/officeart/2005/8/layout/target3"/>
    <dgm:cxn modelId="{46522740-0098-234B-8C57-B914E11B7B26}" type="presParOf" srcId="{3E90AF01-E88E-144A-8562-224CFA5DDC23}" destId="{B6CF177F-4744-A640-B06E-CB356FC058C3}" srcOrd="17" destOrd="0" presId="urn:microsoft.com/office/officeart/2005/8/layout/target3"/>
    <dgm:cxn modelId="{884D607F-8C9E-4942-A43F-15540A83A9AF}" type="presParOf" srcId="{3E90AF01-E88E-144A-8562-224CFA5DDC23}" destId="{8753C12B-D91E-AD46-8399-5F9BD0D4F480}" srcOrd="18" destOrd="0" presId="urn:microsoft.com/office/officeart/2005/8/layout/target3"/>
    <dgm:cxn modelId="{69B4DCD1-E047-6049-97F9-2FED3CCFC0F5}" type="presParOf" srcId="{3E90AF01-E88E-144A-8562-224CFA5DDC23}" destId="{A0D1B18B-11CA-EB45-938E-0DEA2626AC55}"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3E2B1-FF31-4577-B836-0F51AE97D472}"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6A3840E9-D0DD-46AB-8C2C-82C7040F2B04}" type="pres">
      <dgm:prSet presAssocID="{EC83E2B1-FF31-4577-B836-0F51AE97D472}" presName="diagram" presStyleCnt="0">
        <dgm:presLayoutVars>
          <dgm:dir/>
          <dgm:resizeHandles val="exact"/>
        </dgm:presLayoutVars>
      </dgm:prSet>
      <dgm:spPr/>
      <dgm:t>
        <a:bodyPr/>
        <a:lstStyle/>
        <a:p>
          <a:endParaRPr lang="en-US"/>
        </a:p>
      </dgm:t>
    </dgm:pt>
  </dgm:ptLst>
  <dgm:cxnLst>
    <dgm:cxn modelId="{998DFBEE-D66C-48BF-B833-A4DF95D284B4}" type="presOf" srcId="{EC83E2B1-FF31-4577-B836-0F51AE97D472}" destId="{6A3840E9-D0DD-46AB-8C2C-82C7040F2B04}"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BE9C3-47CC-43C1-940B-BFAEE243C1CF}" type="doc">
      <dgm:prSet loTypeId="urn:microsoft.com/office/officeart/2005/8/layout/cycle8" loCatId="cycle" qsTypeId="urn:microsoft.com/office/officeart/2005/8/quickstyle/simple1" qsCatId="simple" csTypeId="urn:microsoft.com/office/officeart/2005/8/colors/accent1_2" csCatId="accent1" phldr="1"/>
      <dgm:spPr/>
    </dgm:pt>
    <dgm:pt modelId="{76995595-1E2F-4BBF-A2AA-97C9ECC8EA7C}">
      <dgm:prSet phldrT="[Text]"/>
      <dgm:spPr/>
      <dgm:t>
        <a:bodyPr/>
        <a:lstStyle/>
        <a:p>
          <a:r>
            <a:rPr lang="en-US" dirty="0" smtClean="0"/>
            <a:t>Right hemisphere - context</a:t>
          </a:r>
          <a:endParaRPr lang="en-US" dirty="0"/>
        </a:p>
      </dgm:t>
    </dgm:pt>
    <dgm:pt modelId="{4A6DE12A-E288-4AD1-8D69-7BA3A05C163C}" type="parTrans" cxnId="{BC41AA2E-9944-4C3A-9F87-91B817191936}">
      <dgm:prSet/>
      <dgm:spPr/>
      <dgm:t>
        <a:bodyPr/>
        <a:lstStyle/>
        <a:p>
          <a:endParaRPr lang="en-US"/>
        </a:p>
      </dgm:t>
    </dgm:pt>
    <dgm:pt modelId="{FDE8FEF4-F255-4D3A-A8F7-524C982BE2BA}" type="sibTrans" cxnId="{BC41AA2E-9944-4C3A-9F87-91B817191936}">
      <dgm:prSet/>
      <dgm:spPr/>
      <dgm:t>
        <a:bodyPr/>
        <a:lstStyle/>
        <a:p>
          <a:endParaRPr lang="en-US"/>
        </a:p>
      </dgm:t>
    </dgm:pt>
    <dgm:pt modelId="{EB092302-25AB-4C13-A33C-F85F9476A2D0}">
      <dgm:prSet phldrT="[Text]"/>
      <dgm:spPr/>
      <dgm:t>
        <a:bodyPr/>
        <a:lstStyle/>
        <a:p>
          <a:r>
            <a:rPr lang="en-US" dirty="0" smtClean="0"/>
            <a:t>Teach to both halves of the brain</a:t>
          </a:r>
          <a:endParaRPr lang="en-US" dirty="0"/>
        </a:p>
      </dgm:t>
    </dgm:pt>
    <dgm:pt modelId="{93A5B4A7-47CE-4753-97EF-A793D9234F1F}" type="parTrans" cxnId="{2CFCC4C4-571D-41A9-B823-551957D3C312}">
      <dgm:prSet/>
      <dgm:spPr/>
      <dgm:t>
        <a:bodyPr/>
        <a:lstStyle/>
        <a:p>
          <a:endParaRPr lang="en-US"/>
        </a:p>
      </dgm:t>
    </dgm:pt>
    <dgm:pt modelId="{966083F8-D57C-4F2B-8D31-168C9B579AEE}" type="sibTrans" cxnId="{2CFCC4C4-571D-41A9-B823-551957D3C312}">
      <dgm:prSet/>
      <dgm:spPr/>
      <dgm:t>
        <a:bodyPr/>
        <a:lstStyle/>
        <a:p>
          <a:endParaRPr lang="en-US"/>
        </a:p>
      </dgm:t>
    </dgm:pt>
    <dgm:pt modelId="{3B999A65-DCD5-47C6-A722-528669A78807}">
      <dgm:prSet phldrT="[Text]"/>
      <dgm:spPr/>
      <dgm:t>
        <a:bodyPr/>
        <a:lstStyle/>
        <a:p>
          <a:r>
            <a:rPr lang="en-US" dirty="0" smtClean="0"/>
            <a:t>Left hemisphere - content</a:t>
          </a:r>
          <a:endParaRPr lang="en-US" dirty="0"/>
        </a:p>
      </dgm:t>
    </dgm:pt>
    <dgm:pt modelId="{BE9C17D0-874F-4C37-8966-8F03A72399EE}" type="parTrans" cxnId="{3C0DA29C-EA37-4463-A0EB-309A7BC0E82A}">
      <dgm:prSet/>
      <dgm:spPr/>
      <dgm:t>
        <a:bodyPr/>
        <a:lstStyle/>
        <a:p>
          <a:endParaRPr lang="en-US"/>
        </a:p>
      </dgm:t>
    </dgm:pt>
    <dgm:pt modelId="{6A9440C7-139E-4A15-BC51-06DF66DC6C5A}" type="sibTrans" cxnId="{3C0DA29C-EA37-4463-A0EB-309A7BC0E82A}">
      <dgm:prSet/>
      <dgm:spPr/>
      <dgm:t>
        <a:bodyPr/>
        <a:lstStyle/>
        <a:p>
          <a:endParaRPr lang="en-US"/>
        </a:p>
      </dgm:t>
    </dgm:pt>
    <dgm:pt modelId="{C505CE77-D7A9-45D5-9AC5-F2C857226015}" type="pres">
      <dgm:prSet presAssocID="{A82BE9C3-47CC-43C1-940B-BFAEE243C1CF}" presName="compositeShape" presStyleCnt="0">
        <dgm:presLayoutVars>
          <dgm:chMax val="7"/>
          <dgm:dir/>
          <dgm:resizeHandles val="exact"/>
        </dgm:presLayoutVars>
      </dgm:prSet>
      <dgm:spPr/>
    </dgm:pt>
    <dgm:pt modelId="{CC0A9682-DCF8-4EB5-84DA-B06DB0A40C56}" type="pres">
      <dgm:prSet presAssocID="{A82BE9C3-47CC-43C1-940B-BFAEE243C1CF}" presName="wedge1" presStyleLbl="node1" presStyleIdx="0" presStyleCnt="3"/>
      <dgm:spPr/>
      <dgm:t>
        <a:bodyPr/>
        <a:lstStyle/>
        <a:p>
          <a:endParaRPr lang="en-US"/>
        </a:p>
      </dgm:t>
    </dgm:pt>
    <dgm:pt modelId="{E0120F5E-AA29-4DD7-A7C8-5D7D08EA086E}" type="pres">
      <dgm:prSet presAssocID="{A82BE9C3-47CC-43C1-940B-BFAEE243C1CF}" presName="dummy1a" presStyleCnt="0"/>
      <dgm:spPr/>
    </dgm:pt>
    <dgm:pt modelId="{DF37A4FA-A9F3-4609-81A8-557F9A6C97A6}" type="pres">
      <dgm:prSet presAssocID="{A82BE9C3-47CC-43C1-940B-BFAEE243C1CF}" presName="dummy1b" presStyleCnt="0"/>
      <dgm:spPr/>
    </dgm:pt>
    <dgm:pt modelId="{6BF40B2D-7C68-42FC-92F5-983306924B92}" type="pres">
      <dgm:prSet presAssocID="{A82BE9C3-47CC-43C1-940B-BFAEE243C1CF}" presName="wedge1Tx" presStyleLbl="node1" presStyleIdx="0" presStyleCnt="3">
        <dgm:presLayoutVars>
          <dgm:chMax val="0"/>
          <dgm:chPref val="0"/>
          <dgm:bulletEnabled val="1"/>
        </dgm:presLayoutVars>
      </dgm:prSet>
      <dgm:spPr/>
      <dgm:t>
        <a:bodyPr/>
        <a:lstStyle/>
        <a:p>
          <a:endParaRPr lang="en-US"/>
        </a:p>
      </dgm:t>
    </dgm:pt>
    <dgm:pt modelId="{225F60FA-60F7-471D-85A7-30D94F98D85C}" type="pres">
      <dgm:prSet presAssocID="{A82BE9C3-47CC-43C1-940B-BFAEE243C1CF}" presName="wedge2" presStyleLbl="node1" presStyleIdx="1" presStyleCnt="3"/>
      <dgm:spPr/>
      <dgm:t>
        <a:bodyPr/>
        <a:lstStyle/>
        <a:p>
          <a:endParaRPr lang="en-US"/>
        </a:p>
      </dgm:t>
    </dgm:pt>
    <dgm:pt modelId="{08F5D651-8622-421D-BC4A-2ED385769816}" type="pres">
      <dgm:prSet presAssocID="{A82BE9C3-47CC-43C1-940B-BFAEE243C1CF}" presName="dummy2a" presStyleCnt="0"/>
      <dgm:spPr/>
    </dgm:pt>
    <dgm:pt modelId="{D3B1C307-4705-4AAD-A0B7-64DF4D423B64}" type="pres">
      <dgm:prSet presAssocID="{A82BE9C3-47CC-43C1-940B-BFAEE243C1CF}" presName="dummy2b" presStyleCnt="0"/>
      <dgm:spPr/>
    </dgm:pt>
    <dgm:pt modelId="{0F4A38BA-02D2-41DF-B164-8EB21A7ABB42}" type="pres">
      <dgm:prSet presAssocID="{A82BE9C3-47CC-43C1-940B-BFAEE243C1CF}" presName="wedge2Tx" presStyleLbl="node1" presStyleIdx="1" presStyleCnt="3">
        <dgm:presLayoutVars>
          <dgm:chMax val="0"/>
          <dgm:chPref val="0"/>
          <dgm:bulletEnabled val="1"/>
        </dgm:presLayoutVars>
      </dgm:prSet>
      <dgm:spPr/>
      <dgm:t>
        <a:bodyPr/>
        <a:lstStyle/>
        <a:p>
          <a:endParaRPr lang="en-US"/>
        </a:p>
      </dgm:t>
    </dgm:pt>
    <dgm:pt modelId="{64163A48-4D30-4A75-9D1F-7EBC8A7724E5}" type="pres">
      <dgm:prSet presAssocID="{A82BE9C3-47CC-43C1-940B-BFAEE243C1CF}" presName="wedge3" presStyleLbl="node1" presStyleIdx="2" presStyleCnt="3" custLinFactNeighborX="349" custLinFactNeighborY="-699"/>
      <dgm:spPr/>
      <dgm:t>
        <a:bodyPr/>
        <a:lstStyle/>
        <a:p>
          <a:endParaRPr lang="en-US"/>
        </a:p>
      </dgm:t>
    </dgm:pt>
    <dgm:pt modelId="{1B343AFD-C2E6-46BB-AAF6-0EAD30328003}" type="pres">
      <dgm:prSet presAssocID="{A82BE9C3-47CC-43C1-940B-BFAEE243C1CF}" presName="dummy3a" presStyleCnt="0"/>
      <dgm:spPr/>
    </dgm:pt>
    <dgm:pt modelId="{08B1DAA3-EB2C-4571-9EFA-137D925613B8}" type="pres">
      <dgm:prSet presAssocID="{A82BE9C3-47CC-43C1-940B-BFAEE243C1CF}" presName="dummy3b" presStyleCnt="0"/>
      <dgm:spPr/>
    </dgm:pt>
    <dgm:pt modelId="{BD04E43B-98D2-4129-9FBE-81507FCAACAA}" type="pres">
      <dgm:prSet presAssocID="{A82BE9C3-47CC-43C1-940B-BFAEE243C1CF}" presName="wedge3Tx" presStyleLbl="node1" presStyleIdx="2" presStyleCnt="3">
        <dgm:presLayoutVars>
          <dgm:chMax val="0"/>
          <dgm:chPref val="0"/>
          <dgm:bulletEnabled val="1"/>
        </dgm:presLayoutVars>
      </dgm:prSet>
      <dgm:spPr/>
      <dgm:t>
        <a:bodyPr/>
        <a:lstStyle/>
        <a:p>
          <a:endParaRPr lang="en-US"/>
        </a:p>
      </dgm:t>
    </dgm:pt>
    <dgm:pt modelId="{6E2489B0-13A4-41E7-9EA0-2CBC2A36D691}" type="pres">
      <dgm:prSet presAssocID="{FDE8FEF4-F255-4D3A-A8F7-524C982BE2BA}" presName="arrowWedge1" presStyleLbl="fgSibTrans2D1" presStyleIdx="0" presStyleCnt="3"/>
      <dgm:spPr/>
    </dgm:pt>
    <dgm:pt modelId="{5C7A69CD-9A1C-4DA1-90CA-567B3117C9F7}" type="pres">
      <dgm:prSet presAssocID="{966083F8-D57C-4F2B-8D31-168C9B579AEE}" presName="arrowWedge2" presStyleLbl="fgSibTrans2D1" presStyleIdx="1" presStyleCnt="3"/>
      <dgm:spPr/>
    </dgm:pt>
    <dgm:pt modelId="{08367A95-ADE1-421D-B333-B6DDA0D3C419}" type="pres">
      <dgm:prSet presAssocID="{6A9440C7-139E-4A15-BC51-06DF66DC6C5A}" presName="arrowWedge3" presStyleLbl="fgSibTrans2D1" presStyleIdx="2" presStyleCnt="3"/>
      <dgm:spPr/>
    </dgm:pt>
  </dgm:ptLst>
  <dgm:cxnLst>
    <dgm:cxn modelId="{BDF7A8DA-27D5-4BDB-8385-BF0B90E9767B}" type="presOf" srcId="{EB092302-25AB-4C13-A33C-F85F9476A2D0}" destId="{0F4A38BA-02D2-41DF-B164-8EB21A7ABB42}" srcOrd="1" destOrd="0" presId="urn:microsoft.com/office/officeart/2005/8/layout/cycle8"/>
    <dgm:cxn modelId="{3C0DA29C-EA37-4463-A0EB-309A7BC0E82A}" srcId="{A82BE9C3-47CC-43C1-940B-BFAEE243C1CF}" destId="{3B999A65-DCD5-47C6-A722-528669A78807}" srcOrd="2" destOrd="0" parTransId="{BE9C17D0-874F-4C37-8966-8F03A72399EE}" sibTransId="{6A9440C7-139E-4A15-BC51-06DF66DC6C5A}"/>
    <dgm:cxn modelId="{BC41AA2E-9944-4C3A-9F87-91B817191936}" srcId="{A82BE9C3-47CC-43C1-940B-BFAEE243C1CF}" destId="{76995595-1E2F-4BBF-A2AA-97C9ECC8EA7C}" srcOrd="0" destOrd="0" parTransId="{4A6DE12A-E288-4AD1-8D69-7BA3A05C163C}" sibTransId="{FDE8FEF4-F255-4D3A-A8F7-524C982BE2BA}"/>
    <dgm:cxn modelId="{D9C30A29-4311-4A2E-8724-C111B537EDAE}" type="presOf" srcId="{76995595-1E2F-4BBF-A2AA-97C9ECC8EA7C}" destId="{6BF40B2D-7C68-42FC-92F5-983306924B92}" srcOrd="1" destOrd="0" presId="urn:microsoft.com/office/officeart/2005/8/layout/cycle8"/>
    <dgm:cxn modelId="{33525460-3BA4-43AB-A077-F935AFAD39C5}" type="presOf" srcId="{3B999A65-DCD5-47C6-A722-528669A78807}" destId="{BD04E43B-98D2-4129-9FBE-81507FCAACAA}" srcOrd="1" destOrd="0" presId="urn:microsoft.com/office/officeart/2005/8/layout/cycle8"/>
    <dgm:cxn modelId="{C955E721-918E-4B29-B0F6-499250D70474}" type="presOf" srcId="{EB092302-25AB-4C13-A33C-F85F9476A2D0}" destId="{225F60FA-60F7-471D-85A7-30D94F98D85C}" srcOrd="0" destOrd="0" presId="urn:microsoft.com/office/officeart/2005/8/layout/cycle8"/>
    <dgm:cxn modelId="{66A61457-5B0A-4FDA-9907-A9FF70F48B9D}" type="presOf" srcId="{76995595-1E2F-4BBF-A2AA-97C9ECC8EA7C}" destId="{CC0A9682-DCF8-4EB5-84DA-B06DB0A40C56}" srcOrd="0" destOrd="0" presId="urn:microsoft.com/office/officeart/2005/8/layout/cycle8"/>
    <dgm:cxn modelId="{2CFCC4C4-571D-41A9-B823-551957D3C312}" srcId="{A82BE9C3-47CC-43C1-940B-BFAEE243C1CF}" destId="{EB092302-25AB-4C13-A33C-F85F9476A2D0}" srcOrd="1" destOrd="0" parTransId="{93A5B4A7-47CE-4753-97EF-A793D9234F1F}" sibTransId="{966083F8-D57C-4F2B-8D31-168C9B579AEE}"/>
    <dgm:cxn modelId="{90559D7C-5618-4720-B21C-C9C79560A3AB}" type="presOf" srcId="{A82BE9C3-47CC-43C1-940B-BFAEE243C1CF}" destId="{C505CE77-D7A9-45D5-9AC5-F2C857226015}" srcOrd="0" destOrd="0" presId="urn:microsoft.com/office/officeart/2005/8/layout/cycle8"/>
    <dgm:cxn modelId="{7932A083-62B8-44B1-8C98-214727F374E3}" type="presOf" srcId="{3B999A65-DCD5-47C6-A722-528669A78807}" destId="{64163A48-4D30-4A75-9D1F-7EBC8A7724E5}" srcOrd="0" destOrd="0" presId="urn:microsoft.com/office/officeart/2005/8/layout/cycle8"/>
    <dgm:cxn modelId="{B6D20171-9024-4B25-AE8D-DE4B1702F112}" type="presParOf" srcId="{C505CE77-D7A9-45D5-9AC5-F2C857226015}" destId="{CC0A9682-DCF8-4EB5-84DA-B06DB0A40C56}" srcOrd="0" destOrd="0" presId="urn:microsoft.com/office/officeart/2005/8/layout/cycle8"/>
    <dgm:cxn modelId="{56627DFB-61BE-4097-B4C9-5CB7C6C01F9B}" type="presParOf" srcId="{C505CE77-D7A9-45D5-9AC5-F2C857226015}" destId="{E0120F5E-AA29-4DD7-A7C8-5D7D08EA086E}" srcOrd="1" destOrd="0" presId="urn:microsoft.com/office/officeart/2005/8/layout/cycle8"/>
    <dgm:cxn modelId="{3595AC47-E1A5-443C-B17C-AAE483BBF0FF}" type="presParOf" srcId="{C505CE77-D7A9-45D5-9AC5-F2C857226015}" destId="{DF37A4FA-A9F3-4609-81A8-557F9A6C97A6}" srcOrd="2" destOrd="0" presId="urn:microsoft.com/office/officeart/2005/8/layout/cycle8"/>
    <dgm:cxn modelId="{1D17D402-9B7B-48AE-93F0-452443AC67B6}" type="presParOf" srcId="{C505CE77-D7A9-45D5-9AC5-F2C857226015}" destId="{6BF40B2D-7C68-42FC-92F5-983306924B92}" srcOrd="3" destOrd="0" presId="urn:microsoft.com/office/officeart/2005/8/layout/cycle8"/>
    <dgm:cxn modelId="{1BFE2BF0-9F3C-4132-B3D2-946184A544E6}" type="presParOf" srcId="{C505CE77-D7A9-45D5-9AC5-F2C857226015}" destId="{225F60FA-60F7-471D-85A7-30D94F98D85C}" srcOrd="4" destOrd="0" presId="urn:microsoft.com/office/officeart/2005/8/layout/cycle8"/>
    <dgm:cxn modelId="{989A5955-9E71-4379-8B63-D44B6C0DB318}" type="presParOf" srcId="{C505CE77-D7A9-45D5-9AC5-F2C857226015}" destId="{08F5D651-8622-421D-BC4A-2ED385769816}" srcOrd="5" destOrd="0" presId="urn:microsoft.com/office/officeart/2005/8/layout/cycle8"/>
    <dgm:cxn modelId="{D3C87CCC-806F-4F5C-9421-DB83042DD087}" type="presParOf" srcId="{C505CE77-D7A9-45D5-9AC5-F2C857226015}" destId="{D3B1C307-4705-4AAD-A0B7-64DF4D423B64}" srcOrd="6" destOrd="0" presId="urn:microsoft.com/office/officeart/2005/8/layout/cycle8"/>
    <dgm:cxn modelId="{C635F37A-7E93-45A8-B7B4-198043DC097A}" type="presParOf" srcId="{C505CE77-D7A9-45D5-9AC5-F2C857226015}" destId="{0F4A38BA-02D2-41DF-B164-8EB21A7ABB42}" srcOrd="7" destOrd="0" presId="urn:microsoft.com/office/officeart/2005/8/layout/cycle8"/>
    <dgm:cxn modelId="{8875572E-7C92-401C-ADB5-280856137CE2}" type="presParOf" srcId="{C505CE77-D7A9-45D5-9AC5-F2C857226015}" destId="{64163A48-4D30-4A75-9D1F-7EBC8A7724E5}" srcOrd="8" destOrd="0" presId="urn:microsoft.com/office/officeart/2005/8/layout/cycle8"/>
    <dgm:cxn modelId="{117EEB20-4300-44AE-8A0B-54D0F637DEB0}" type="presParOf" srcId="{C505CE77-D7A9-45D5-9AC5-F2C857226015}" destId="{1B343AFD-C2E6-46BB-AAF6-0EAD30328003}" srcOrd="9" destOrd="0" presId="urn:microsoft.com/office/officeart/2005/8/layout/cycle8"/>
    <dgm:cxn modelId="{9E4B00F6-CC5D-41D4-81A0-1AB62CA5BB89}" type="presParOf" srcId="{C505CE77-D7A9-45D5-9AC5-F2C857226015}" destId="{08B1DAA3-EB2C-4571-9EFA-137D925613B8}" srcOrd="10" destOrd="0" presId="urn:microsoft.com/office/officeart/2005/8/layout/cycle8"/>
    <dgm:cxn modelId="{FCBAD281-6A09-435F-A537-C51E06602C50}" type="presParOf" srcId="{C505CE77-D7A9-45D5-9AC5-F2C857226015}" destId="{BD04E43B-98D2-4129-9FBE-81507FCAACAA}" srcOrd="11" destOrd="0" presId="urn:microsoft.com/office/officeart/2005/8/layout/cycle8"/>
    <dgm:cxn modelId="{25EB264C-F189-4E5B-BEF0-37DF0CF9ABD3}" type="presParOf" srcId="{C505CE77-D7A9-45D5-9AC5-F2C857226015}" destId="{6E2489B0-13A4-41E7-9EA0-2CBC2A36D691}" srcOrd="12" destOrd="0" presId="urn:microsoft.com/office/officeart/2005/8/layout/cycle8"/>
    <dgm:cxn modelId="{F7D9B660-7E7B-4DCF-AC23-AD1BF894F5F1}" type="presParOf" srcId="{C505CE77-D7A9-45D5-9AC5-F2C857226015}" destId="{5C7A69CD-9A1C-4DA1-90CA-567B3117C9F7}" srcOrd="13" destOrd="0" presId="urn:microsoft.com/office/officeart/2005/8/layout/cycle8"/>
    <dgm:cxn modelId="{A457A09E-378A-4C7D-B9C5-D4FE88396640}" type="presParOf" srcId="{C505CE77-D7A9-45D5-9AC5-F2C857226015}" destId="{08367A95-ADE1-421D-B333-B6DDA0D3C419}"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9F6BCA-6DFC-D24B-A9AB-AA6789A8C905}" type="datetimeFigureOut">
              <a:rPr lang="en-US" smtClean="0"/>
              <a:t>3/23/2017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00E054-0C3B-934B-A9F2-6DACD96788A3}" type="slidenum">
              <a:rPr lang="en-US" smtClean="0"/>
              <a:t>‹#›</a:t>
            </a:fld>
            <a:endParaRPr lang="en-US" dirty="0"/>
          </a:p>
        </p:txBody>
      </p:sp>
    </p:spTree>
    <p:extLst>
      <p:ext uri="{BB962C8B-B14F-4D97-AF65-F5344CB8AC3E}">
        <p14:creationId xmlns:p14="http://schemas.microsoft.com/office/powerpoint/2010/main" val="115420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1</a:t>
            </a:fld>
            <a:endParaRPr lang="en-US" dirty="0"/>
          </a:p>
        </p:txBody>
      </p:sp>
    </p:spTree>
    <p:extLst>
      <p:ext uri="{BB962C8B-B14F-4D97-AF65-F5344CB8AC3E}">
        <p14:creationId xmlns:p14="http://schemas.microsoft.com/office/powerpoint/2010/main" val="402500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10</a:t>
            </a:fld>
            <a:endParaRPr lang="en-US" dirty="0"/>
          </a:p>
        </p:txBody>
      </p:sp>
    </p:spTree>
    <p:extLst>
      <p:ext uri="{BB962C8B-B14F-4D97-AF65-F5344CB8AC3E}">
        <p14:creationId xmlns:p14="http://schemas.microsoft.com/office/powerpoint/2010/main" val="173633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11</a:t>
            </a:fld>
            <a:endParaRPr lang="en-US" dirty="0"/>
          </a:p>
        </p:txBody>
      </p:sp>
    </p:spTree>
    <p:extLst>
      <p:ext uri="{BB962C8B-B14F-4D97-AF65-F5344CB8AC3E}">
        <p14:creationId xmlns:p14="http://schemas.microsoft.com/office/powerpoint/2010/main" val="33854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12</a:t>
            </a:fld>
            <a:endParaRPr lang="en-US" dirty="0"/>
          </a:p>
        </p:txBody>
      </p:sp>
    </p:spTree>
    <p:extLst>
      <p:ext uri="{BB962C8B-B14F-4D97-AF65-F5344CB8AC3E}">
        <p14:creationId xmlns:p14="http://schemas.microsoft.com/office/powerpoint/2010/main" val="68324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398AD-7159-514E-A97B-2209DA1270A0}" type="slidenum">
              <a:rPr lang="en-US" smtClean="0"/>
              <a:t>13</a:t>
            </a:fld>
            <a:endParaRPr lang="en-US" dirty="0"/>
          </a:p>
        </p:txBody>
      </p:sp>
    </p:spTree>
    <p:extLst>
      <p:ext uri="{BB962C8B-B14F-4D97-AF65-F5344CB8AC3E}">
        <p14:creationId xmlns:p14="http://schemas.microsoft.com/office/powerpoint/2010/main" val="1750905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398AD-7159-514E-A97B-2209DA1270A0}" type="slidenum">
              <a:rPr lang="en-US" smtClean="0"/>
              <a:t>14</a:t>
            </a:fld>
            <a:endParaRPr lang="en-US" dirty="0"/>
          </a:p>
        </p:txBody>
      </p:sp>
    </p:spTree>
    <p:extLst>
      <p:ext uri="{BB962C8B-B14F-4D97-AF65-F5344CB8AC3E}">
        <p14:creationId xmlns:p14="http://schemas.microsoft.com/office/powerpoint/2010/main" val="235188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15</a:t>
            </a:fld>
            <a:endParaRPr lang="en-US" dirty="0"/>
          </a:p>
        </p:txBody>
      </p:sp>
    </p:spTree>
    <p:extLst>
      <p:ext uri="{BB962C8B-B14F-4D97-AF65-F5344CB8AC3E}">
        <p14:creationId xmlns:p14="http://schemas.microsoft.com/office/powerpoint/2010/main" val="327621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16</a:t>
            </a:fld>
            <a:endParaRPr lang="en-US" dirty="0"/>
          </a:p>
        </p:txBody>
      </p:sp>
    </p:spTree>
    <p:extLst>
      <p:ext uri="{BB962C8B-B14F-4D97-AF65-F5344CB8AC3E}">
        <p14:creationId xmlns:p14="http://schemas.microsoft.com/office/powerpoint/2010/main" val="423722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29C63719-CBB1-43D1-850D-8E33CF394016}" type="slidenum">
              <a:rPr lang="en-US" smtClean="0"/>
              <a:t>17</a:t>
            </a:fld>
            <a:endParaRPr lang="en-US" dirty="0"/>
          </a:p>
        </p:txBody>
      </p:sp>
    </p:spTree>
    <p:extLst>
      <p:ext uri="{BB962C8B-B14F-4D97-AF65-F5344CB8AC3E}">
        <p14:creationId xmlns:p14="http://schemas.microsoft.com/office/powerpoint/2010/main" val="74558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63719-CBB1-43D1-850D-8E33CF394016}" type="slidenum">
              <a:rPr lang="en-US" smtClean="0"/>
              <a:t>18</a:t>
            </a:fld>
            <a:endParaRPr lang="en-US" dirty="0"/>
          </a:p>
        </p:txBody>
      </p:sp>
    </p:spTree>
    <p:extLst>
      <p:ext uri="{BB962C8B-B14F-4D97-AF65-F5344CB8AC3E}">
        <p14:creationId xmlns:p14="http://schemas.microsoft.com/office/powerpoint/2010/main" val="134209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BEA9F087-B9A5-451C-B70B-19429B527AA0}" type="slidenum">
              <a:rPr lang="en-US" smtClean="0"/>
              <a:t>19</a:t>
            </a:fld>
            <a:endParaRPr lang="en-US" dirty="0"/>
          </a:p>
        </p:txBody>
      </p:sp>
    </p:spTree>
    <p:extLst>
      <p:ext uri="{BB962C8B-B14F-4D97-AF65-F5344CB8AC3E}">
        <p14:creationId xmlns:p14="http://schemas.microsoft.com/office/powerpoint/2010/main" val="348921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2</a:t>
            </a:fld>
            <a:endParaRPr lang="en-US" dirty="0"/>
          </a:p>
        </p:txBody>
      </p:sp>
    </p:spTree>
    <p:extLst>
      <p:ext uri="{BB962C8B-B14F-4D97-AF65-F5344CB8AC3E}">
        <p14:creationId xmlns:p14="http://schemas.microsoft.com/office/powerpoint/2010/main" val="51195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20</a:t>
            </a:fld>
            <a:endParaRPr lang="en-US" dirty="0"/>
          </a:p>
        </p:txBody>
      </p:sp>
    </p:spTree>
    <p:extLst>
      <p:ext uri="{BB962C8B-B14F-4D97-AF65-F5344CB8AC3E}">
        <p14:creationId xmlns:p14="http://schemas.microsoft.com/office/powerpoint/2010/main" val="340417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21</a:t>
            </a:fld>
            <a:endParaRPr lang="en-US" dirty="0"/>
          </a:p>
        </p:txBody>
      </p:sp>
    </p:spTree>
    <p:extLst>
      <p:ext uri="{BB962C8B-B14F-4D97-AF65-F5344CB8AC3E}">
        <p14:creationId xmlns:p14="http://schemas.microsoft.com/office/powerpoint/2010/main" val="2978613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22</a:t>
            </a:fld>
            <a:endParaRPr lang="en-US" dirty="0"/>
          </a:p>
        </p:txBody>
      </p:sp>
    </p:spTree>
    <p:extLst>
      <p:ext uri="{BB962C8B-B14F-4D97-AF65-F5344CB8AC3E}">
        <p14:creationId xmlns:p14="http://schemas.microsoft.com/office/powerpoint/2010/main" val="2139926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0E054-0C3B-934B-A9F2-6DACD96788A3}" type="slidenum">
              <a:rPr lang="en-US" smtClean="0"/>
              <a:t>23</a:t>
            </a:fld>
            <a:endParaRPr lang="en-US" dirty="0"/>
          </a:p>
        </p:txBody>
      </p:sp>
    </p:spTree>
    <p:extLst>
      <p:ext uri="{BB962C8B-B14F-4D97-AF65-F5344CB8AC3E}">
        <p14:creationId xmlns:p14="http://schemas.microsoft.com/office/powerpoint/2010/main" val="974568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24</a:t>
            </a:fld>
            <a:endParaRPr lang="en-US" dirty="0"/>
          </a:p>
        </p:txBody>
      </p:sp>
    </p:spTree>
    <p:extLst>
      <p:ext uri="{BB962C8B-B14F-4D97-AF65-F5344CB8AC3E}">
        <p14:creationId xmlns:p14="http://schemas.microsoft.com/office/powerpoint/2010/main" val="208870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3</a:t>
            </a:fld>
            <a:endParaRPr lang="en-US" dirty="0"/>
          </a:p>
        </p:txBody>
      </p:sp>
    </p:spTree>
    <p:extLst>
      <p:ext uri="{BB962C8B-B14F-4D97-AF65-F5344CB8AC3E}">
        <p14:creationId xmlns:p14="http://schemas.microsoft.com/office/powerpoint/2010/main" val="350161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4</a:t>
            </a:fld>
            <a:endParaRPr lang="en-US" dirty="0"/>
          </a:p>
        </p:txBody>
      </p:sp>
    </p:spTree>
    <p:extLst>
      <p:ext uri="{BB962C8B-B14F-4D97-AF65-F5344CB8AC3E}">
        <p14:creationId xmlns:p14="http://schemas.microsoft.com/office/powerpoint/2010/main" val="58957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C00E054-0C3B-934B-A9F2-6DACD96788A3}" type="slidenum">
              <a:rPr lang="en-US" smtClean="0"/>
              <a:t>5</a:t>
            </a:fld>
            <a:endParaRPr lang="en-US" dirty="0"/>
          </a:p>
        </p:txBody>
      </p:sp>
    </p:spTree>
    <p:extLst>
      <p:ext uri="{BB962C8B-B14F-4D97-AF65-F5344CB8AC3E}">
        <p14:creationId xmlns:p14="http://schemas.microsoft.com/office/powerpoint/2010/main" val="74736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00E054-0C3B-934B-A9F2-6DACD96788A3}" type="slidenum">
              <a:rPr lang="en-US" smtClean="0"/>
              <a:t>6</a:t>
            </a:fld>
            <a:endParaRPr lang="en-US" dirty="0"/>
          </a:p>
        </p:txBody>
      </p:sp>
    </p:spTree>
    <p:extLst>
      <p:ext uri="{BB962C8B-B14F-4D97-AF65-F5344CB8AC3E}">
        <p14:creationId xmlns:p14="http://schemas.microsoft.com/office/powerpoint/2010/main" val="165685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7</a:t>
            </a:fld>
            <a:endParaRPr lang="en-US" dirty="0"/>
          </a:p>
        </p:txBody>
      </p:sp>
    </p:spTree>
    <p:extLst>
      <p:ext uri="{BB962C8B-B14F-4D97-AF65-F5344CB8AC3E}">
        <p14:creationId xmlns:p14="http://schemas.microsoft.com/office/powerpoint/2010/main" val="286119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0E054-0C3B-934B-A9F2-6DACD96788A3}" type="slidenum">
              <a:rPr lang="en-US" smtClean="0"/>
              <a:t>8</a:t>
            </a:fld>
            <a:endParaRPr lang="en-US" dirty="0"/>
          </a:p>
        </p:txBody>
      </p:sp>
    </p:spTree>
    <p:extLst>
      <p:ext uri="{BB962C8B-B14F-4D97-AF65-F5344CB8AC3E}">
        <p14:creationId xmlns:p14="http://schemas.microsoft.com/office/powerpoint/2010/main" val="59810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0E054-0C3B-934B-A9F2-6DACD96788A3}" type="slidenum">
              <a:rPr lang="en-US" smtClean="0"/>
              <a:t>9</a:t>
            </a:fld>
            <a:endParaRPr lang="en-US" dirty="0"/>
          </a:p>
        </p:txBody>
      </p:sp>
    </p:spTree>
    <p:extLst>
      <p:ext uri="{BB962C8B-B14F-4D97-AF65-F5344CB8AC3E}">
        <p14:creationId xmlns:p14="http://schemas.microsoft.com/office/powerpoint/2010/main" val="3261863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3/23/2017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3/23/2017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DmebqiebSAhVG8GMKHc2xCUIQjRwIBw&amp;url=http://www.proprofs.com/flashcards/story.php?title=intro-mind-and-brain--topic-2-foundation-brains&amp;psig=AFQjCNH-LWDSyX_kRctTg7peCsbLljsSAw&amp;ust=149013344301269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DmebqiebSAhVG8GMKHc2xCUIQjRwIBw&amp;url=http://www.proprofs.com/flashcards/story.php?title=intro-mind-and-brain--topic-2-foundation-brains&amp;psig=AFQjCNH-LWDSyX_kRctTg7peCsbLljsSAw&amp;ust=149013344301269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rticalchauvinism.files.wordpress.com/2013/10/fnint-06-00036-g006.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ewresearch.org/fact-tank/2016/04/25/millennials-overtake-baby-boome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sciencetheearth.com/uploads/2/4/6/5/24658156/mcglynn_teachingmillenial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25069" y="938701"/>
            <a:ext cx="9755187" cy="2766528"/>
          </a:xfrm>
        </p:spPr>
        <p:txBody>
          <a:bodyPr>
            <a:normAutofit fontScale="90000"/>
          </a:bodyPr>
          <a:lstStyle/>
          <a:p>
            <a:r>
              <a:rPr lang="en-US" dirty="0" smtClean="0"/>
              <a:t>Neuroscience and nursing education; the millennials</a:t>
            </a:r>
            <a:endParaRPr lang="en-US" dirty="0"/>
          </a:p>
        </p:txBody>
      </p:sp>
      <p:sp>
        <p:nvSpPr>
          <p:cNvPr id="3" name="Subtitle 2"/>
          <p:cNvSpPr>
            <a:spLocks noGrp="1"/>
          </p:cNvSpPr>
          <p:nvPr>
            <p:ph type="subTitle" idx="1"/>
          </p:nvPr>
        </p:nvSpPr>
        <p:spPr/>
        <p:txBody>
          <a:bodyPr/>
          <a:lstStyle/>
          <a:p>
            <a:r>
              <a:rPr lang="en-US" dirty="0" smtClean="0"/>
              <a:t>EDCI 545 – Neuroscience and Learning – Vanessa Jones-</a:t>
            </a:r>
            <a:r>
              <a:rPr lang="en-US" dirty="0" err="1" smtClean="0"/>
              <a:t>Oyefeso</a:t>
            </a:r>
            <a:endParaRPr lang="en-US" dirty="0"/>
          </a:p>
        </p:txBody>
      </p:sp>
      <p:sp>
        <p:nvSpPr>
          <p:cNvPr id="4" name="Date Placeholder 3"/>
          <p:cNvSpPr>
            <a:spLocks noGrp="1"/>
          </p:cNvSpPr>
          <p:nvPr>
            <p:ph type="dt" sz="half" idx="10"/>
          </p:nvPr>
        </p:nvSpPr>
        <p:spPr/>
        <p:txBody>
          <a:bodyPr/>
          <a:lstStyle/>
          <a:p>
            <a:r>
              <a:rPr lang="en-US" smtClean="0"/>
              <a:t>3/20/17</a:t>
            </a:r>
            <a:endParaRPr lang="en-US" dirty="0"/>
          </a:p>
        </p:txBody>
      </p:sp>
    </p:spTree>
    <p:extLst>
      <p:ext uri="{BB962C8B-B14F-4D97-AF65-F5344CB8AC3E}">
        <p14:creationId xmlns:p14="http://schemas.microsoft.com/office/powerpoint/2010/main" val="178121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Lobes of the brain</a:t>
            </a:r>
            <a:endParaRPr lang="en-US" dirty="0"/>
          </a:p>
        </p:txBody>
      </p:sp>
      <p:sp>
        <p:nvSpPr>
          <p:cNvPr id="5" name="Content Placeholder 4"/>
          <p:cNvSpPr>
            <a:spLocks noGrp="1"/>
          </p:cNvSpPr>
          <p:nvPr>
            <p:ph sz="quarter" idx="13"/>
          </p:nvPr>
        </p:nvSpPr>
        <p:spPr/>
        <p:txBody>
          <a:bodyPr/>
          <a:lstStyle/>
          <a:p>
            <a:pPr marL="0" indent="0">
              <a:buNone/>
            </a:pPr>
            <a:r>
              <a:rPr lang="en-US" dirty="0"/>
              <a:t>Temporal lobe</a:t>
            </a:r>
          </a:p>
          <a:p>
            <a:r>
              <a:rPr lang="en-US" dirty="0"/>
              <a:t>Primary cortical target for auditory information – essential for understanding spoken </a:t>
            </a:r>
            <a:r>
              <a:rPr lang="en-US" dirty="0" smtClean="0"/>
              <a:t>language  - Wernicke’s area</a:t>
            </a:r>
            <a:endParaRPr lang="en-US" dirty="0"/>
          </a:p>
          <a:p>
            <a:r>
              <a:rPr lang="en-US" dirty="0"/>
              <a:t>Contributes to complex aspects of vision including perception of movement and recognition of </a:t>
            </a:r>
            <a:r>
              <a:rPr lang="en-US" dirty="0" smtClean="0"/>
              <a:t>faces</a:t>
            </a:r>
          </a:p>
          <a:p>
            <a:r>
              <a:rPr lang="en-US" dirty="0" smtClean="0"/>
              <a:t>Important </a:t>
            </a:r>
            <a:r>
              <a:rPr lang="en-US" dirty="0"/>
              <a:t>for emotional and motivational behaviors</a:t>
            </a:r>
          </a:p>
          <a:p>
            <a:endParaRPr lang="en-US" dirty="0"/>
          </a:p>
        </p:txBody>
      </p:sp>
      <p:pic>
        <p:nvPicPr>
          <p:cNvPr id="5122" name="Picture 2" descr="http://serendip.brynmawr.edu/exchange/files/authors/faculty/295/lob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107" y="0"/>
            <a:ext cx="3990688" cy="261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01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Lobes of the brain</a:t>
            </a:r>
            <a:endParaRPr lang="en-US" dirty="0"/>
          </a:p>
        </p:txBody>
      </p:sp>
      <p:sp>
        <p:nvSpPr>
          <p:cNvPr id="3" name="Content Placeholder 2"/>
          <p:cNvSpPr>
            <a:spLocks noGrp="1"/>
          </p:cNvSpPr>
          <p:nvPr>
            <p:ph sz="quarter" idx="13"/>
          </p:nvPr>
        </p:nvSpPr>
        <p:spPr/>
        <p:txBody>
          <a:bodyPr>
            <a:normAutofit fontScale="55000" lnSpcReduction="20000"/>
          </a:bodyPr>
          <a:lstStyle/>
          <a:p>
            <a:pPr marL="0" indent="0">
              <a:buNone/>
            </a:pPr>
            <a:r>
              <a:rPr lang="en-US" dirty="0"/>
              <a:t>Frontal lobe</a:t>
            </a:r>
          </a:p>
          <a:p>
            <a:r>
              <a:rPr lang="en-US" dirty="0"/>
              <a:t>Contains the primary motor and prefrontal </a:t>
            </a:r>
            <a:r>
              <a:rPr lang="en-US" dirty="0" smtClean="0"/>
              <a:t>cortex</a:t>
            </a:r>
            <a:endParaRPr lang="en-US" dirty="0"/>
          </a:p>
          <a:p>
            <a:r>
              <a:rPr lang="en-US" dirty="0"/>
              <a:t>Precentral </a:t>
            </a:r>
            <a:r>
              <a:rPr lang="en-US" dirty="0" smtClean="0"/>
              <a:t>gyrus</a:t>
            </a:r>
            <a:endParaRPr lang="en-US" dirty="0"/>
          </a:p>
          <a:p>
            <a:pPr lvl="1"/>
            <a:r>
              <a:rPr lang="en-US" dirty="0"/>
              <a:t>Specialized for the control of fine </a:t>
            </a:r>
            <a:r>
              <a:rPr lang="en-US" dirty="0" smtClean="0"/>
              <a:t>movements</a:t>
            </a:r>
          </a:p>
          <a:p>
            <a:r>
              <a:rPr lang="en-US" dirty="0" smtClean="0"/>
              <a:t>Borca's area</a:t>
            </a:r>
            <a:endParaRPr lang="en-US" dirty="0"/>
          </a:p>
          <a:p>
            <a:pPr marL="0" indent="0">
              <a:buNone/>
            </a:pPr>
            <a:r>
              <a:rPr lang="en-US" dirty="0"/>
              <a:t>Prefrontal lobe</a:t>
            </a:r>
          </a:p>
          <a:p>
            <a:r>
              <a:rPr lang="en-US" dirty="0"/>
              <a:t>Important for working memory – enhance the response to relevant information and decreases responses to distractors</a:t>
            </a:r>
          </a:p>
          <a:p>
            <a:r>
              <a:rPr lang="en-US" dirty="0"/>
              <a:t>Working memory – ability to remember recent events</a:t>
            </a:r>
          </a:p>
          <a:p>
            <a:r>
              <a:rPr lang="en-US" dirty="0"/>
              <a:t>Have trouble with delayed-response task – delayed response to visual and auditory stimuli</a:t>
            </a:r>
          </a:p>
          <a:p>
            <a:r>
              <a:rPr lang="en-US" dirty="0"/>
              <a:t>For making decisions and planning movements</a:t>
            </a:r>
          </a:p>
          <a:p>
            <a:r>
              <a:rPr lang="en-US" dirty="0"/>
              <a:t>Damage to this area leads to impulsive behaviors  - did not weigh the pros and cons</a:t>
            </a:r>
          </a:p>
          <a:p>
            <a:endParaRPr lang="en-US" dirty="0"/>
          </a:p>
        </p:txBody>
      </p:sp>
      <p:pic>
        <p:nvPicPr>
          <p:cNvPr id="4" name="Picture 3" descr="Broca's and Wernicke's areas"/>
          <p:cNvPicPr/>
          <p:nvPr/>
        </p:nvPicPr>
        <p:blipFill>
          <a:blip r:embed="rId3">
            <a:extLst>
              <a:ext uri="{28A0092B-C50C-407E-A947-70E740481C1C}">
                <a14:useLocalDpi xmlns:a14="http://schemas.microsoft.com/office/drawing/2010/main" val="0"/>
              </a:ext>
            </a:extLst>
          </a:blip>
          <a:srcRect/>
          <a:stretch>
            <a:fillRect/>
          </a:stretch>
        </p:blipFill>
        <p:spPr bwMode="auto">
          <a:xfrm>
            <a:off x="8081319" y="86497"/>
            <a:ext cx="3571103" cy="2780272"/>
          </a:xfrm>
          <a:prstGeom prst="rect">
            <a:avLst/>
          </a:prstGeom>
          <a:noFill/>
          <a:ln>
            <a:noFill/>
          </a:ln>
        </p:spPr>
      </p:pic>
    </p:spTree>
    <p:extLst>
      <p:ext uri="{BB962C8B-B14F-4D97-AF65-F5344CB8AC3E}">
        <p14:creationId xmlns:p14="http://schemas.microsoft.com/office/powerpoint/2010/main" val="2526379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formation </a:t>
            </a:r>
            <a:endParaRPr lang="en-US" dirty="0"/>
          </a:p>
        </p:txBody>
      </p:sp>
      <p:sp>
        <p:nvSpPr>
          <p:cNvPr id="5" name="Content Placeholder 4"/>
          <p:cNvSpPr>
            <a:spLocks noGrp="1"/>
          </p:cNvSpPr>
          <p:nvPr>
            <p:ph sz="quarter" idx="13"/>
          </p:nvPr>
        </p:nvSpPr>
        <p:spPr/>
        <p:txBody>
          <a:bodyPr/>
          <a:lstStyle/>
          <a:p>
            <a:pPr marL="0" indent="0">
              <a:buNone/>
            </a:pPr>
            <a:r>
              <a:rPr lang="en-US" dirty="0" smtClean="0"/>
              <a:t>The hippocampus</a:t>
            </a:r>
          </a:p>
          <a:p>
            <a:r>
              <a:rPr lang="en-US" dirty="0" smtClean="0"/>
              <a:t>Stores immediate past memories</a:t>
            </a:r>
          </a:p>
          <a:p>
            <a:r>
              <a:rPr lang="en-US" dirty="0" smtClean="0"/>
              <a:t>Sends memory to the cerebral cortex</a:t>
            </a:r>
          </a:p>
          <a:p>
            <a:endParaRPr lang="en-US" dirty="0" smtClean="0"/>
          </a:p>
          <a:p>
            <a:endParaRPr lang="en-US" dirty="0"/>
          </a:p>
        </p:txBody>
      </p:sp>
    </p:spTree>
    <p:extLst>
      <p:ext uri="{BB962C8B-B14F-4D97-AF65-F5344CB8AC3E}">
        <p14:creationId xmlns:p14="http://schemas.microsoft.com/office/powerpoint/2010/main" val="1249093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Subcortical </a:t>
            </a:r>
            <a:br>
              <a:rPr lang="en-US" dirty="0" smtClean="0"/>
            </a:br>
            <a:r>
              <a:rPr lang="en-US" dirty="0" smtClean="0"/>
              <a:t>Structures</a:t>
            </a:r>
            <a:endParaRPr lang="en-US" dirty="0"/>
          </a:p>
        </p:txBody>
      </p:sp>
      <p:sp>
        <p:nvSpPr>
          <p:cNvPr id="3" name="Content Placeholder 2"/>
          <p:cNvSpPr>
            <a:spLocks noGrp="1"/>
          </p:cNvSpPr>
          <p:nvPr>
            <p:ph idx="4294967295"/>
          </p:nvPr>
        </p:nvSpPr>
        <p:spPr>
          <a:xfrm>
            <a:off x="554568" y="2384855"/>
            <a:ext cx="11078633" cy="3863546"/>
          </a:xfrm>
          <a:prstGeom prst="rect">
            <a:avLst/>
          </a:prstGeom>
        </p:spPr>
        <p:txBody>
          <a:bodyPr>
            <a:normAutofit/>
          </a:bodyPr>
          <a:lstStyle/>
          <a:p>
            <a:r>
              <a:rPr lang="en-US" dirty="0" smtClean="0"/>
              <a:t>Thalamus</a:t>
            </a:r>
          </a:p>
          <a:p>
            <a:pPr lvl="1"/>
            <a:r>
              <a:rPr lang="en-US" dirty="0" smtClean="0"/>
              <a:t>Forms the diencephalon</a:t>
            </a:r>
          </a:p>
          <a:p>
            <a:pPr lvl="1"/>
            <a:r>
              <a:rPr lang="en-US" dirty="0" smtClean="0"/>
              <a:t>Main source of input is from cerebral cortex</a:t>
            </a:r>
          </a:p>
          <a:p>
            <a:pPr lvl="1"/>
            <a:r>
              <a:rPr lang="en-US" dirty="0" smtClean="0"/>
              <a:t>Sensory input is processed here and sent to the cerebral cortex with the exception of smell</a:t>
            </a:r>
          </a:p>
          <a:p>
            <a:r>
              <a:rPr lang="en-US" dirty="0" smtClean="0"/>
              <a:t>Hypothalamus</a:t>
            </a:r>
          </a:p>
          <a:p>
            <a:pPr lvl="1"/>
            <a:r>
              <a:rPr lang="en-US" dirty="0" smtClean="0"/>
              <a:t>Ventral to the thalamus</a:t>
            </a:r>
          </a:p>
          <a:p>
            <a:pPr lvl="1"/>
            <a:r>
              <a:rPr lang="en-US" dirty="0" smtClean="0"/>
              <a:t>Conveys information to the pituitary gland and either promotes or inhibits the release of hormones</a:t>
            </a:r>
          </a:p>
          <a:p>
            <a:pPr lvl="1"/>
            <a:r>
              <a:rPr lang="en-US" dirty="0" smtClean="0"/>
              <a:t>Damage to this structure leads to abnormalities in motivated behaviors</a:t>
            </a:r>
          </a:p>
          <a:p>
            <a:endParaRPr lang="en-US" sz="1600" dirty="0" smtClean="0"/>
          </a:p>
          <a:p>
            <a:endParaRPr lang="en-US" dirty="0" smtClean="0"/>
          </a:p>
          <a:p>
            <a:pPr lvl="1"/>
            <a:endParaRPr lang="en-US" dirty="0"/>
          </a:p>
        </p:txBody>
      </p:sp>
      <p:pic>
        <p:nvPicPr>
          <p:cNvPr id="6146" name="Picture 2" descr="Image result for subcortical structu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051" y="135924"/>
            <a:ext cx="42481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Subcortical </a:t>
            </a:r>
            <a:br>
              <a:rPr lang="en-US" dirty="0" smtClean="0"/>
            </a:br>
            <a:r>
              <a:rPr lang="en-US" dirty="0" smtClean="0"/>
              <a:t>Structures</a:t>
            </a:r>
            <a:endParaRPr lang="en-US" dirty="0"/>
          </a:p>
        </p:txBody>
      </p:sp>
      <p:sp>
        <p:nvSpPr>
          <p:cNvPr id="3" name="Content Placeholder 2"/>
          <p:cNvSpPr>
            <a:spLocks noGrp="1"/>
          </p:cNvSpPr>
          <p:nvPr>
            <p:ph idx="4294967295"/>
          </p:nvPr>
        </p:nvSpPr>
        <p:spPr>
          <a:xfrm>
            <a:off x="554568" y="1964724"/>
            <a:ext cx="11078633" cy="4283677"/>
          </a:xfrm>
          <a:prstGeom prst="rect">
            <a:avLst/>
          </a:prstGeom>
        </p:spPr>
        <p:txBody>
          <a:bodyPr>
            <a:normAutofit/>
          </a:bodyPr>
          <a:lstStyle/>
          <a:p>
            <a:r>
              <a:rPr lang="en-US" sz="1800" dirty="0" smtClean="0"/>
              <a:t>Pituitary gland</a:t>
            </a:r>
          </a:p>
          <a:p>
            <a:pPr lvl="1"/>
            <a:r>
              <a:rPr lang="en-US" sz="1600" dirty="0" smtClean="0"/>
              <a:t>An endocrine gland attached to the base of the hypothalamus</a:t>
            </a:r>
          </a:p>
          <a:p>
            <a:pPr lvl="1"/>
            <a:r>
              <a:rPr lang="en-US" sz="1600" dirty="0" smtClean="0"/>
              <a:t>Synthesizes hormones in response to input from the hypothalamus</a:t>
            </a:r>
          </a:p>
          <a:p>
            <a:r>
              <a:rPr lang="en-US" sz="1800" dirty="0" smtClean="0"/>
              <a:t>Basal ganglia</a:t>
            </a:r>
          </a:p>
          <a:p>
            <a:pPr lvl="1"/>
            <a:r>
              <a:rPr lang="en-US" sz="1600" dirty="0" smtClean="0"/>
              <a:t>Lateral to the thalamus</a:t>
            </a:r>
          </a:p>
          <a:p>
            <a:pPr lvl="1"/>
            <a:r>
              <a:rPr lang="en-US" sz="1600" dirty="0" smtClean="0"/>
              <a:t>Three major structures</a:t>
            </a:r>
          </a:p>
          <a:p>
            <a:pPr lvl="2"/>
            <a:r>
              <a:rPr lang="en-US" sz="1400" dirty="0" smtClean="0"/>
              <a:t>Caudate nucleus, putamen, globus pallidus</a:t>
            </a:r>
          </a:p>
          <a:p>
            <a:pPr lvl="1"/>
            <a:r>
              <a:rPr lang="en-US" sz="1600" dirty="0" smtClean="0"/>
              <a:t>Assists is control of movement</a:t>
            </a:r>
          </a:p>
          <a:p>
            <a:pPr lvl="1"/>
            <a:r>
              <a:rPr lang="en-US" sz="1600" dirty="0" smtClean="0"/>
              <a:t>Integrates emotional and motivational behavior</a:t>
            </a:r>
          </a:p>
          <a:p>
            <a:pPr lvl="1"/>
            <a:r>
              <a:rPr lang="en-US" sz="1600" dirty="0" smtClean="0"/>
              <a:t>Critical for learning and remembering skills and habits</a:t>
            </a:r>
          </a:p>
          <a:p>
            <a:pPr marL="228600" lvl="1" indent="0">
              <a:buNone/>
            </a:pPr>
            <a:endParaRPr lang="en-US" dirty="0" smtClean="0"/>
          </a:p>
          <a:p>
            <a:endParaRPr lang="en-US" dirty="0"/>
          </a:p>
        </p:txBody>
      </p:sp>
      <p:pic>
        <p:nvPicPr>
          <p:cNvPr id="7170" name="Picture 2" descr="Image result for subcortical structu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051" y="207018"/>
            <a:ext cx="42481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04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Subcortical </a:t>
            </a:r>
            <a:br>
              <a:rPr lang="en-US" dirty="0" smtClean="0"/>
            </a:br>
            <a:r>
              <a:rPr lang="en-US" dirty="0" smtClean="0"/>
              <a:t>Structures</a:t>
            </a:r>
            <a:endParaRPr lang="en-US" dirty="0"/>
          </a:p>
        </p:txBody>
      </p:sp>
      <p:sp>
        <p:nvSpPr>
          <p:cNvPr id="3" name="Content Placeholder 2"/>
          <p:cNvSpPr>
            <a:spLocks noGrp="1"/>
          </p:cNvSpPr>
          <p:nvPr>
            <p:ph idx="4294967295"/>
          </p:nvPr>
        </p:nvSpPr>
        <p:spPr>
          <a:xfrm>
            <a:off x="554568" y="2113005"/>
            <a:ext cx="11078633" cy="4135396"/>
          </a:xfrm>
          <a:prstGeom prst="rect">
            <a:avLst/>
          </a:prstGeom>
        </p:spPr>
        <p:txBody>
          <a:bodyPr/>
          <a:lstStyle/>
          <a:p>
            <a:r>
              <a:rPr lang="en-US" dirty="0" smtClean="0"/>
              <a:t>Basal forebrain</a:t>
            </a:r>
          </a:p>
          <a:p>
            <a:pPr lvl="1"/>
            <a:r>
              <a:rPr lang="en-US" dirty="0" smtClean="0"/>
              <a:t>Nucleus basalis located here</a:t>
            </a:r>
          </a:p>
          <a:p>
            <a:pPr lvl="2"/>
            <a:r>
              <a:rPr lang="en-US" dirty="0" smtClean="0"/>
              <a:t>Receives input from the hypothalamus and basal ganglia</a:t>
            </a:r>
          </a:p>
          <a:p>
            <a:pPr lvl="2"/>
            <a:r>
              <a:rPr lang="en-US" dirty="0" smtClean="0"/>
              <a:t>Sends axons that release acetylcholine to the cerebral cortex</a:t>
            </a:r>
          </a:p>
          <a:p>
            <a:pPr lvl="2"/>
            <a:r>
              <a:rPr lang="en-US" dirty="0" smtClean="0"/>
              <a:t>Important for wakefulness and attention</a:t>
            </a:r>
          </a:p>
          <a:p>
            <a:pPr lvl="2"/>
            <a:r>
              <a:rPr lang="en-US" dirty="0" smtClean="0"/>
              <a:t>Person’s with Parkinson’s and Alzheimer’s disease have decrease activity or deterioration of this structure</a:t>
            </a:r>
          </a:p>
          <a:p>
            <a:r>
              <a:rPr lang="en-US" dirty="0" smtClean="0"/>
              <a:t>Hippocampus</a:t>
            </a:r>
          </a:p>
          <a:p>
            <a:pPr lvl="2"/>
            <a:r>
              <a:rPr lang="en-US" dirty="0" smtClean="0"/>
              <a:t>Lies between the thalamus and the cortex</a:t>
            </a:r>
          </a:p>
          <a:p>
            <a:pPr lvl="2"/>
            <a:r>
              <a:rPr lang="en-US" dirty="0" smtClean="0"/>
              <a:t>Critical for memories of individual events</a:t>
            </a:r>
            <a:endParaRPr lang="en-US" dirty="0"/>
          </a:p>
        </p:txBody>
      </p:sp>
      <p:pic>
        <p:nvPicPr>
          <p:cNvPr id="8194" name="Picture 2" descr="Septal Nucleus Basal Fore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244" y="111210"/>
            <a:ext cx="3415958" cy="295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1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Subcortical </a:t>
            </a:r>
            <a:br>
              <a:rPr lang="en-US" dirty="0"/>
            </a:br>
            <a:r>
              <a:rPr lang="en-US" dirty="0" smtClean="0"/>
              <a:t>Structures</a:t>
            </a:r>
            <a:endParaRPr lang="en-US" dirty="0"/>
          </a:p>
        </p:txBody>
      </p:sp>
      <p:sp>
        <p:nvSpPr>
          <p:cNvPr id="3" name="Content Placeholder 2"/>
          <p:cNvSpPr>
            <a:spLocks noGrp="1"/>
          </p:cNvSpPr>
          <p:nvPr>
            <p:ph sz="quarter" idx="13"/>
          </p:nvPr>
        </p:nvSpPr>
        <p:spPr/>
        <p:txBody>
          <a:bodyPr/>
          <a:lstStyle/>
          <a:p>
            <a:r>
              <a:rPr lang="en-US" dirty="0" smtClean="0"/>
              <a:t>Amygdala</a:t>
            </a:r>
          </a:p>
          <a:p>
            <a:pPr lvl="1"/>
            <a:r>
              <a:rPr lang="en-US" dirty="0" smtClean="0"/>
              <a:t>Controls emotions</a:t>
            </a:r>
          </a:p>
          <a:p>
            <a:pPr lvl="2"/>
            <a:r>
              <a:rPr lang="en-US" dirty="0" smtClean="0"/>
              <a:t>Thalamus sends information to this structure for evaluation</a:t>
            </a:r>
          </a:p>
          <a:p>
            <a:pPr lvl="2"/>
            <a:r>
              <a:rPr lang="en-US" dirty="0" smtClean="0"/>
              <a:t>If the stimulus is deemed harmful the amygdala with send messages to the hypothalamus </a:t>
            </a:r>
            <a:r>
              <a:rPr lang="en-US" dirty="0" smtClean="0">
                <a:latin typeface="Calibri"/>
              </a:rPr>
              <a:t>→ </a:t>
            </a:r>
            <a:r>
              <a:rPr lang="en-US" dirty="0" smtClean="0"/>
              <a:t>hormonal release</a:t>
            </a:r>
          </a:p>
          <a:p>
            <a:pPr lvl="1"/>
            <a:r>
              <a:rPr lang="en-US" dirty="0" smtClean="0"/>
              <a:t>? Forms emotional memories</a:t>
            </a:r>
          </a:p>
          <a:p>
            <a:pPr lvl="1"/>
            <a:endParaRPr lang="en-US" dirty="0"/>
          </a:p>
        </p:txBody>
      </p:sp>
      <p:pic>
        <p:nvPicPr>
          <p:cNvPr id="4" name="Picture 3" descr="fnint-06-00036-g006">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044249" y="160894"/>
            <a:ext cx="3645243" cy="2841797"/>
          </a:xfrm>
          <a:prstGeom prst="rect">
            <a:avLst/>
          </a:prstGeom>
          <a:noFill/>
          <a:ln>
            <a:noFill/>
          </a:ln>
        </p:spPr>
      </p:pic>
    </p:spTree>
    <p:extLst>
      <p:ext uri="{BB962C8B-B14F-4D97-AF65-F5344CB8AC3E}">
        <p14:creationId xmlns:p14="http://schemas.microsoft.com/office/powerpoint/2010/main" val="376474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How can neuroscience inform teaching to the millennial</a:t>
            </a:r>
          </a:p>
        </p:txBody>
      </p:sp>
      <p:sp>
        <p:nvSpPr>
          <p:cNvPr id="4" name="Content Placeholder 3"/>
          <p:cNvSpPr>
            <a:spLocks noGrp="1"/>
          </p:cNvSpPr>
          <p:nvPr>
            <p:ph idx="4294967295"/>
          </p:nvPr>
        </p:nvSpPr>
        <p:spPr>
          <a:xfrm>
            <a:off x="609600" y="1600200"/>
            <a:ext cx="10972800" cy="4876800"/>
          </a:xfrm>
          <a:prstGeom prst="rect">
            <a:avLst/>
          </a:prstGeom>
        </p:spPr>
        <p:txBody>
          <a:bodyPr/>
          <a:lstStyle/>
          <a:p>
            <a:pPr>
              <a:buFont typeface="Wingdings" panose="05000000000000000000" pitchFamily="2" charset="2"/>
              <a:buChar char="q"/>
            </a:pPr>
            <a:endParaRPr lang="en-US" dirty="0" smtClean="0"/>
          </a:p>
          <a:p>
            <a:pPr>
              <a:buFont typeface="Wingdings" panose="05000000000000000000" pitchFamily="2" charset="2"/>
              <a:buChar char="q"/>
            </a:pPr>
            <a:r>
              <a:rPr lang="en-US" dirty="0"/>
              <a:t>Presentation Overview</a:t>
            </a:r>
          </a:p>
          <a:p>
            <a:pPr>
              <a:buFont typeface="Wingdings" panose="05000000000000000000" pitchFamily="2" charset="2"/>
              <a:buChar char="q"/>
            </a:pPr>
            <a:r>
              <a:rPr lang="en-US" dirty="0" smtClean="0"/>
              <a:t>Electrolyte imbalances</a:t>
            </a:r>
          </a:p>
          <a:p>
            <a:pPr lvl="1">
              <a:buFont typeface="Wingdings" panose="05000000000000000000" pitchFamily="2" charset="2"/>
              <a:buChar char="q"/>
            </a:pPr>
            <a:r>
              <a:rPr lang="en-US" dirty="0" smtClean="0"/>
              <a:t>Sodium</a:t>
            </a:r>
          </a:p>
          <a:p>
            <a:pPr lvl="1">
              <a:buFont typeface="Wingdings" panose="05000000000000000000" pitchFamily="2" charset="2"/>
              <a:buChar char="q"/>
            </a:pPr>
            <a:r>
              <a:rPr lang="en-US" dirty="0" smtClean="0"/>
              <a:t>Potassium</a:t>
            </a:r>
          </a:p>
          <a:p>
            <a:pPr lvl="1">
              <a:buFont typeface="Wingdings" panose="05000000000000000000" pitchFamily="2" charset="2"/>
              <a:buChar char="q"/>
            </a:pPr>
            <a:r>
              <a:rPr lang="en-US" dirty="0" smtClean="0"/>
              <a:t>Calcium</a:t>
            </a:r>
          </a:p>
          <a:p>
            <a:pPr lvl="1">
              <a:buFont typeface="Wingdings" panose="05000000000000000000" pitchFamily="2" charset="2"/>
              <a:buChar char="q"/>
            </a:pPr>
            <a:r>
              <a:rPr lang="en-US" dirty="0" smtClean="0"/>
              <a:t>Magnesium </a:t>
            </a:r>
          </a:p>
          <a:p>
            <a:pPr lvl="1">
              <a:buFont typeface="Wingdings" panose="05000000000000000000" pitchFamily="2" charset="2"/>
              <a:buChar char="q"/>
            </a:pPr>
            <a:r>
              <a:rPr lang="en-US" dirty="0" smtClean="0"/>
              <a:t>Phosphorus</a:t>
            </a:r>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74949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neuroscience inform teaching to the millennial</a:t>
            </a:r>
          </a:p>
        </p:txBody>
      </p:sp>
      <p:sp>
        <p:nvSpPr>
          <p:cNvPr id="3" name="Content Placeholder 2"/>
          <p:cNvSpPr>
            <a:spLocks noGrp="1"/>
          </p:cNvSpPr>
          <p:nvPr>
            <p:ph idx="4294967295"/>
          </p:nvPr>
        </p:nvSpPr>
        <p:spPr>
          <a:xfrm>
            <a:off x="609600" y="1600200"/>
            <a:ext cx="10972800" cy="4876800"/>
          </a:xfrm>
          <a:prstGeom prst="rect">
            <a:avLst/>
          </a:prstGeom>
        </p:spPr>
        <p:txBody>
          <a:bodyPr>
            <a:normAutofit/>
          </a:bodyPr>
          <a:lstStyle/>
          <a:p>
            <a:pPr marL="457200" lvl="0" indent="-457200">
              <a:buFont typeface="+mj-lt"/>
              <a:buAutoNum type="arabicPeriod"/>
            </a:pPr>
            <a:endParaRPr lang="en-US" dirty="0" smtClean="0"/>
          </a:p>
          <a:p>
            <a:pPr marL="0" lvl="0" indent="0">
              <a:buNone/>
            </a:pPr>
            <a:r>
              <a:rPr lang="en-US" dirty="0"/>
              <a:t>Presentation Outcomes</a:t>
            </a:r>
          </a:p>
          <a:p>
            <a:pPr marL="457200" lvl="0" indent="-457200">
              <a:buFont typeface="+mj-lt"/>
              <a:buAutoNum type="arabicPeriod"/>
            </a:pPr>
            <a:r>
              <a:rPr lang="en-US" dirty="0" smtClean="0"/>
              <a:t>Develop an understanding of the importance of reviewing preoperative laboratory electrolyte values and utilize this information to formulate an anesthetic care plan for the patient.</a:t>
            </a:r>
          </a:p>
          <a:p>
            <a:pPr marL="457200" lvl="0" indent="-457200">
              <a:buFont typeface="+mj-lt"/>
              <a:buAutoNum type="arabicPeriod"/>
            </a:pPr>
            <a:r>
              <a:rPr lang="en-US" dirty="0" smtClean="0"/>
              <a:t>Know the clinical manifestations for decreased and increased levels of sodium, potassium, calcium, magnesium and phosphate.</a:t>
            </a:r>
          </a:p>
          <a:p>
            <a:pPr marL="457200" indent="-457200">
              <a:buFont typeface="+mj-lt"/>
              <a:buAutoNum type="arabicPeriod"/>
            </a:pPr>
            <a:r>
              <a:rPr lang="en-US" dirty="0" smtClean="0"/>
              <a:t>Discuss </a:t>
            </a:r>
            <a:r>
              <a:rPr lang="en-US" dirty="0"/>
              <a:t>the significance of  and the anesthetic implication(s)  for decreased and increased levels of sodium, potassium, calcium, magnesium and phosphate.</a:t>
            </a:r>
          </a:p>
          <a:p>
            <a:pPr marL="0" lvl="0" indent="0">
              <a:buNone/>
            </a:pPr>
            <a:endParaRPr lang="en-US" dirty="0"/>
          </a:p>
          <a:p>
            <a:pPr marL="457200" lvl="0" indent="-457200">
              <a:buFont typeface="+mj-lt"/>
              <a:buAutoNum type="arabicPeriod"/>
            </a:pPr>
            <a:endParaRPr lang="en-US" dirty="0" smtClean="0"/>
          </a:p>
          <a:p>
            <a:pPr marL="0" lvl="0" indent="0">
              <a:buNone/>
            </a:pPr>
            <a:endParaRPr lang="en-US" dirty="0" smtClean="0"/>
          </a:p>
          <a:p>
            <a:pPr marL="0" lvl="0" indent="0">
              <a:buNone/>
            </a:pPr>
            <a:endParaRPr lang="en-US" dirty="0" smtClean="0"/>
          </a:p>
          <a:p>
            <a:pPr marL="457200" lvl="0" indent="-457200">
              <a:buFont typeface="+mj-lt"/>
              <a:buAutoNum type="arabicPeriod"/>
            </a:pPr>
            <a:endParaRPr lang="en-US" dirty="0" smtClean="0"/>
          </a:p>
          <a:p>
            <a:pPr marL="457200" lvl="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643670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dirty="0" smtClean="0"/>
              <a:t>Left brain</a:t>
            </a:r>
            <a:endParaRPr lang="en-US" dirty="0"/>
          </a:p>
        </p:txBody>
      </p:sp>
      <p:sp>
        <p:nvSpPr>
          <p:cNvPr id="7" name="Text Placeholder 6"/>
          <p:cNvSpPr>
            <a:spLocks noGrp="1"/>
          </p:cNvSpPr>
          <p:nvPr>
            <p:ph type="body" sz="quarter" idx="3"/>
          </p:nvPr>
        </p:nvSpPr>
        <p:spPr/>
        <p:txBody>
          <a:bodyPr>
            <a:normAutofit/>
          </a:bodyPr>
          <a:lstStyle/>
          <a:p>
            <a:r>
              <a:rPr lang="en-US" dirty="0" smtClean="0"/>
              <a:t>Right brain</a:t>
            </a:r>
            <a:endParaRPr lang="en-US" dirty="0"/>
          </a:p>
        </p:txBody>
      </p:sp>
      <p:sp>
        <p:nvSpPr>
          <p:cNvPr id="4" name="Title 3"/>
          <p:cNvSpPr>
            <a:spLocks noGrp="1"/>
          </p:cNvSpPr>
          <p:nvPr>
            <p:ph type="title"/>
          </p:nvPr>
        </p:nvSpPr>
        <p:spPr/>
        <p:txBody>
          <a:bodyPr>
            <a:normAutofit fontScale="90000"/>
          </a:bodyPr>
          <a:lstStyle/>
          <a:p>
            <a:r>
              <a:rPr lang="en-US" dirty="0"/>
              <a:t>How can neuroscience inform teaching to the millennial</a:t>
            </a:r>
          </a:p>
        </p:txBody>
      </p:sp>
      <p:sp>
        <p:nvSpPr>
          <p:cNvPr id="6" name="Content Placeholder 5"/>
          <p:cNvSpPr>
            <a:spLocks noGrp="1"/>
          </p:cNvSpPr>
          <p:nvPr>
            <p:ph sz="quarter" idx="13"/>
          </p:nvPr>
        </p:nvSpPr>
        <p:spPr/>
        <p:txBody>
          <a:bodyPr>
            <a:normAutofit fontScale="92500" lnSpcReduction="10000"/>
          </a:bodyPr>
          <a:lstStyle/>
          <a:p>
            <a:r>
              <a:rPr lang="en-US" sz="2400" dirty="0" smtClean="0"/>
              <a:t>Structured</a:t>
            </a:r>
          </a:p>
          <a:p>
            <a:r>
              <a:rPr lang="en-US" sz="2400" dirty="0" smtClean="0"/>
              <a:t>Sequence</a:t>
            </a:r>
          </a:p>
          <a:p>
            <a:r>
              <a:rPr lang="en-US" sz="2400" dirty="0" smtClean="0"/>
              <a:t>Language oriented</a:t>
            </a:r>
          </a:p>
          <a:p>
            <a:r>
              <a:rPr lang="en-US" sz="2400" dirty="0" smtClean="0"/>
              <a:t>Examination</a:t>
            </a:r>
          </a:p>
          <a:p>
            <a:r>
              <a:rPr lang="en-US" sz="2400" dirty="0" smtClean="0"/>
              <a:t>Analytical </a:t>
            </a:r>
            <a:endParaRPr lang="en-US" sz="2400" dirty="0"/>
          </a:p>
        </p:txBody>
      </p:sp>
      <p:sp>
        <p:nvSpPr>
          <p:cNvPr id="8" name="Content Placeholder 7"/>
          <p:cNvSpPr>
            <a:spLocks noGrp="1"/>
          </p:cNvSpPr>
          <p:nvPr>
            <p:ph sz="quarter" idx="14"/>
          </p:nvPr>
        </p:nvSpPr>
        <p:spPr/>
        <p:txBody>
          <a:bodyPr>
            <a:normAutofit fontScale="92500" lnSpcReduction="10000"/>
          </a:bodyPr>
          <a:lstStyle/>
          <a:p>
            <a:r>
              <a:rPr lang="en-US" sz="2400" dirty="0" smtClean="0"/>
              <a:t>Imaginative</a:t>
            </a:r>
          </a:p>
          <a:p>
            <a:r>
              <a:rPr lang="en-US" sz="2400" dirty="0" smtClean="0"/>
              <a:t>Seeks patterns</a:t>
            </a:r>
          </a:p>
          <a:p>
            <a:r>
              <a:rPr lang="en-US" sz="2400" dirty="0" smtClean="0"/>
              <a:t>Creates metaphors</a:t>
            </a:r>
          </a:p>
          <a:p>
            <a:r>
              <a:rPr lang="en-US" sz="2400" dirty="0" smtClean="0"/>
              <a:t>Simultaneous</a:t>
            </a:r>
          </a:p>
          <a:p>
            <a:r>
              <a:rPr lang="en-US" sz="2400" dirty="0" smtClean="0"/>
              <a:t>Consolidation of information</a:t>
            </a:r>
            <a:endParaRPr lang="en-US" sz="2400" dirty="0"/>
          </a:p>
        </p:txBody>
      </p:sp>
    </p:spTree>
    <p:extLst>
      <p:ext uri="{BB962C8B-B14F-4D97-AF65-F5344CB8AC3E}">
        <p14:creationId xmlns:p14="http://schemas.microsoft.com/office/powerpoint/2010/main" val="836311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nursing education</a:t>
            </a:r>
            <a:endParaRPr lang="en-US" dirty="0"/>
          </a:p>
        </p:txBody>
      </p:sp>
      <p:sp>
        <p:nvSpPr>
          <p:cNvPr id="3" name="Content Placeholder 2"/>
          <p:cNvSpPr>
            <a:spLocks noGrp="1"/>
          </p:cNvSpPr>
          <p:nvPr>
            <p:ph sz="quarter" idx="13"/>
          </p:nvPr>
        </p:nvSpPr>
        <p:spPr/>
        <p:txBody>
          <a:bodyPr/>
          <a:lstStyle/>
          <a:p>
            <a:r>
              <a:rPr lang="en-US" dirty="0" smtClean="0"/>
              <a:t>Fast-paced</a:t>
            </a:r>
          </a:p>
          <a:p>
            <a:r>
              <a:rPr lang="en-US" dirty="0"/>
              <a:t>Rigorous academic </a:t>
            </a:r>
            <a:r>
              <a:rPr lang="en-US" dirty="0" smtClean="0"/>
              <a:t>coursework</a:t>
            </a:r>
          </a:p>
          <a:p>
            <a:r>
              <a:rPr lang="en-US" dirty="0" smtClean="0"/>
              <a:t>Technical skills -  unique Skill set</a:t>
            </a:r>
          </a:p>
          <a:p>
            <a:r>
              <a:rPr lang="en-US" dirty="0" smtClean="0"/>
              <a:t>Specialization</a:t>
            </a:r>
          </a:p>
        </p:txBody>
      </p:sp>
      <p:pic>
        <p:nvPicPr>
          <p:cNvPr id="4" name="Picture 3"/>
          <p:cNvPicPr>
            <a:picLocks noChangeAspect="1"/>
          </p:cNvPicPr>
          <p:nvPr/>
        </p:nvPicPr>
        <p:blipFill>
          <a:blip r:embed="rId3"/>
          <a:stretch>
            <a:fillRect/>
          </a:stretch>
        </p:blipFill>
        <p:spPr>
          <a:xfrm>
            <a:off x="5691893" y="2505159"/>
            <a:ext cx="4566819" cy="2427662"/>
          </a:xfrm>
          <a:prstGeom prst="rect">
            <a:avLst/>
          </a:prstGeom>
        </p:spPr>
      </p:pic>
    </p:spTree>
    <p:extLst>
      <p:ext uri="{BB962C8B-B14F-4D97-AF65-F5344CB8AC3E}">
        <p14:creationId xmlns:p14="http://schemas.microsoft.com/office/powerpoint/2010/main" val="43391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0"/>
            <a:ext cx="10396538" cy="1152525"/>
          </a:xfrm>
        </p:spPr>
        <p:txBody>
          <a:bodyPr>
            <a:noAutofit/>
          </a:bodyPr>
          <a:lstStyle/>
          <a:p>
            <a:r>
              <a:rPr lang="en-US" sz="4400" dirty="0"/>
              <a:t>How can neuroscience inform teaching to the millennial</a:t>
            </a:r>
          </a:p>
        </p:txBody>
      </p:sp>
      <p:graphicFrame>
        <p:nvGraphicFramePr>
          <p:cNvPr id="6" name="Diagram 5"/>
          <p:cNvGraphicFramePr/>
          <p:nvPr>
            <p:extLst>
              <p:ext uri="{D42A27DB-BD31-4B8C-83A1-F6EECF244321}">
                <p14:modId xmlns:p14="http://schemas.microsoft.com/office/powerpoint/2010/main" val="4286114904"/>
              </p:ext>
            </p:extLst>
          </p:nvPr>
        </p:nvGraphicFramePr>
        <p:xfrm>
          <a:off x="3583458" y="2656703"/>
          <a:ext cx="5214553" cy="286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930924570"/>
              </p:ext>
            </p:extLst>
          </p:nvPr>
        </p:nvGraphicFramePr>
        <p:xfrm>
          <a:off x="2100649" y="1556952"/>
          <a:ext cx="7355016" cy="42106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9828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83059"/>
            <a:ext cx="10396882" cy="1519882"/>
          </a:xfrm>
        </p:spPr>
        <p:txBody>
          <a:bodyPr>
            <a:noAutofit/>
          </a:bodyPr>
          <a:lstStyle/>
          <a:p>
            <a:r>
              <a:rPr lang="en-US" sz="2800" b="1" dirty="0" smtClean="0"/>
              <a:t>NRSG 520 – Principles of Nurse Anesthesia Practice I</a:t>
            </a:r>
            <a:r>
              <a:rPr lang="en-US" sz="2800" dirty="0" smtClean="0"/>
              <a:t/>
            </a:r>
            <a:br>
              <a:rPr lang="en-US" sz="2800" dirty="0" smtClean="0"/>
            </a:br>
            <a:r>
              <a:rPr lang="en-US" sz="2800" b="1" dirty="0" smtClean="0"/>
              <a:t>Electrolyte Disturbance Review Questions</a:t>
            </a:r>
            <a:r>
              <a:rPr lang="en-US" sz="2800" dirty="0" smtClean="0"/>
              <a:t/>
            </a:r>
            <a:br>
              <a:rPr lang="en-US" sz="2800" dirty="0" smtClean="0"/>
            </a:br>
            <a:r>
              <a:rPr lang="en-US" sz="2800" b="1" dirty="0" smtClean="0"/>
              <a:t>March 7, 2017</a:t>
            </a:r>
            <a:r>
              <a:rPr lang="en-US" sz="2800" dirty="0" smtClean="0"/>
              <a:t/>
            </a:r>
            <a:br>
              <a:rPr lang="en-US" sz="2800" dirty="0" smtClean="0"/>
            </a:br>
            <a:endParaRPr lang="en-US" sz="2800" dirty="0"/>
          </a:p>
        </p:txBody>
      </p:sp>
      <p:sp>
        <p:nvSpPr>
          <p:cNvPr id="3" name="Content Placeholder 2"/>
          <p:cNvSpPr>
            <a:spLocks noGrp="1"/>
          </p:cNvSpPr>
          <p:nvPr>
            <p:ph sz="quarter" idx="13"/>
          </p:nvPr>
        </p:nvSpPr>
        <p:spPr>
          <a:xfrm>
            <a:off x="685800" y="2075935"/>
            <a:ext cx="10394707" cy="3298650"/>
          </a:xfrm>
        </p:spPr>
        <p:txBody>
          <a:bodyPr>
            <a:normAutofit fontScale="85000" lnSpcReduction="10000"/>
          </a:bodyPr>
          <a:lstStyle/>
          <a:p>
            <a:r>
              <a:rPr lang="en-US" dirty="0"/>
              <a:t>What are characteristics of the intracellular and extracellular fluid compartments of the body?</a:t>
            </a:r>
          </a:p>
          <a:p>
            <a:r>
              <a:rPr lang="en-US" dirty="0"/>
              <a:t> </a:t>
            </a:r>
            <a:r>
              <a:rPr lang="en-US" dirty="0" smtClean="0"/>
              <a:t>What </a:t>
            </a:r>
            <a:r>
              <a:rPr lang="en-US" dirty="0"/>
              <a:t>are the classifications of hyponatremia</a:t>
            </a:r>
            <a:r>
              <a:rPr lang="en-US" dirty="0" smtClean="0"/>
              <a:t>?</a:t>
            </a:r>
            <a:endParaRPr lang="en-US" dirty="0"/>
          </a:p>
          <a:p>
            <a:pPr lvl="0"/>
            <a:r>
              <a:rPr lang="en-US" dirty="0"/>
              <a:t>What causes of hyponatremia should the nurse anesthetist be concerned with? </a:t>
            </a:r>
          </a:p>
          <a:p>
            <a:pPr lvl="0"/>
            <a:r>
              <a:rPr lang="en-US" dirty="0"/>
              <a:t>What signs and symptoms may the patient with hyponatremia present with</a:t>
            </a:r>
            <a:r>
              <a:rPr lang="en-US" dirty="0" smtClean="0"/>
              <a:t>?</a:t>
            </a:r>
            <a:endParaRPr lang="en-US" dirty="0"/>
          </a:p>
          <a:p>
            <a:pPr lvl="0"/>
            <a:r>
              <a:rPr lang="en-US" dirty="0"/>
              <a:t>What is myelinolysis and when can this occur</a:t>
            </a:r>
            <a:r>
              <a:rPr lang="en-US" dirty="0" smtClean="0"/>
              <a:t>?</a:t>
            </a:r>
            <a:endParaRPr lang="en-US" dirty="0"/>
          </a:p>
          <a:p>
            <a:pPr lvl="0"/>
            <a:r>
              <a:rPr lang="en-US" dirty="0"/>
              <a:t>What is the main cause of hypernatremia and which patient populations are at risk</a:t>
            </a:r>
            <a:r>
              <a:rPr lang="en-US" dirty="0" smtClean="0"/>
              <a:t>?</a:t>
            </a:r>
            <a:endParaRPr lang="en-US" dirty="0"/>
          </a:p>
          <a:p>
            <a:pPr lvl="0"/>
            <a:r>
              <a:rPr lang="en-US" dirty="0"/>
              <a:t>What are other causes of hypernatremia</a:t>
            </a:r>
            <a:r>
              <a:rPr lang="en-US" dirty="0" smtClean="0"/>
              <a:t>?</a:t>
            </a:r>
            <a:endParaRPr lang="en-US" dirty="0"/>
          </a:p>
          <a:p>
            <a:pPr lvl="0"/>
            <a:r>
              <a:rPr lang="en-US" dirty="0"/>
              <a:t>What signs and symptoms may the patient with hypernatremia present with?</a:t>
            </a:r>
          </a:p>
          <a:p>
            <a:endParaRPr lang="en-US" dirty="0"/>
          </a:p>
        </p:txBody>
      </p:sp>
    </p:spTree>
    <p:extLst>
      <p:ext uri="{BB962C8B-B14F-4D97-AF65-F5344CB8AC3E}">
        <p14:creationId xmlns:p14="http://schemas.microsoft.com/office/powerpoint/2010/main" val="1625722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neuroscience inform teaching to the millennial</a:t>
            </a:r>
          </a:p>
        </p:txBody>
      </p:sp>
      <p:sp>
        <p:nvSpPr>
          <p:cNvPr id="3" name="Content Placeholder 2"/>
          <p:cNvSpPr>
            <a:spLocks noGrp="1"/>
          </p:cNvSpPr>
          <p:nvPr>
            <p:ph sz="quarter" idx="13"/>
          </p:nvPr>
        </p:nvSpPr>
        <p:spPr/>
        <p:txBody>
          <a:bodyPr/>
          <a:lstStyle/>
          <a:p>
            <a:r>
              <a:rPr lang="en-US" dirty="0" smtClean="0"/>
              <a:t>Multitasking - </a:t>
            </a:r>
            <a:endParaRPr lang="en-US" dirty="0"/>
          </a:p>
        </p:txBody>
      </p:sp>
      <p:pic>
        <p:nvPicPr>
          <p:cNvPr id="4" name="Picture 3" descr="https://howthebrainlearns.files.wordpress.com/2011/09/multi-tasking.jpg"/>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187146"/>
            <a:ext cx="5975264" cy="3187439"/>
          </a:xfrm>
          <a:prstGeom prst="rect">
            <a:avLst/>
          </a:prstGeom>
          <a:noFill/>
          <a:ln>
            <a:noFill/>
          </a:ln>
        </p:spPr>
      </p:pic>
    </p:spTree>
    <p:extLst>
      <p:ext uri="{BB962C8B-B14F-4D97-AF65-F5344CB8AC3E}">
        <p14:creationId xmlns:p14="http://schemas.microsoft.com/office/powerpoint/2010/main" val="456047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“An effective classroom climate might be described as one that allows students to naturally increase the endorphin, dopamine, norepinephrine, or serotonin levels in their brains, making the students’ education experiences more pleasurable and rewarding”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Wolfe, pg. 69</a:t>
            </a:r>
            <a:endParaRPr lang="en-US" dirty="0"/>
          </a:p>
        </p:txBody>
      </p:sp>
    </p:spTree>
    <p:extLst>
      <p:ext uri="{BB962C8B-B14F-4D97-AF65-F5344CB8AC3E}">
        <p14:creationId xmlns:p14="http://schemas.microsoft.com/office/powerpoint/2010/main" val="206526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normAutofit lnSpcReduction="10000"/>
          </a:bodyPr>
          <a:lstStyle/>
          <a:p>
            <a:r>
              <a:rPr lang="en-US" sz="1600" dirty="0" smtClean="0"/>
              <a:t>Fry, </a:t>
            </a:r>
            <a:r>
              <a:rPr lang="en-US" sz="1600" dirty="0"/>
              <a:t>R. (2015</a:t>
            </a:r>
            <a:r>
              <a:rPr lang="en-US" sz="1600" dirty="0" smtClean="0"/>
              <a:t>). Millenials overtake Baby boomers as America's largest population. </a:t>
            </a:r>
            <a:r>
              <a:rPr lang="en-US" sz="1600" dirty="0"/>
              <a:t>Retrieved from   </a:t>
            </a:r>
            <a:r>
              <a:rPr lang="en-US" sz="1600" dirty="0">
                <a:hlinkClick r:id="rId3"/>
              </a:rPr>
              <a:t>http://</a:t>
            </a:r>
            <a:r>
              <a:rPr lang="en-US" sz="1600" dirty="0" smtClean="0">
                <a:hlinkClick r:id="rId3"/>
              </a:rPr>
              <a:t>www.pewresearch.org/fact-tank/2016/04/25/millennials-overtake-baby-boomers</a:t>
            </a:r>
            <a:endParaRPr lang="en-US" sz="1600" dirty="0" smtClean="0"/>
          </a:p>
          <a:p>
            <a:r>
              <a:rPr lang="en-US" sz="1600" dirty="0" smtClean="0"/>
              <a:t>Johnson, S. A. (2005). Generational diversity: Teaching and learning approaches.  Nurse Educator, </a:t>
            </a:r>
            <a:r>
              <a:rPr lang="en-US" sz="1600" i="1" dirty="0" smtClean="0"/>
              <a:t>30,</a:t>
            </a:r>
            <a:r>
              <a:rPr lang="en-US" sz="1600" dirty="0" smtClean="0"/>
              <a:t> 5, 212-216</a:t>
            </a:r>
          </a:p>
          <a:p>
            <a:r>
              <a:rPr lang="en-US" sz="1600" dirty="0" smtClean="0"/>
              <a:t>McGlynn, A. P.  (2005). Teaching millenials, our newest cultural cohort. </a:t>
            </a:r>
            <a:r>
              <a:rPr lang="en-US" sz="1600" dirty="0"/>
              <a:t> </a:t>
            </a:r>
            <a:r>
              <a:rPr lang="en-US" sz="1600" dirty="0" smtClean="0"/>
              <a:t>Education digest. </a:t>
            </a:r>
            <a:r>
              <a:rPr lang="en-US" sz="1600" dirty="0"/>
              <a:t>Retrieved from </a:t>
            </a:r>
            <a:r>
              <a:rPr lang="en-US" sz="1600" dirty="0">
                <a:hlinkClick r:id="rId4"/>
              </a:rPr>
              <a:t>http://</a:t>
            </a:r>
            <a:r>
              <a:rPr lang="en-US" sz="1600" dirty="0" smtClean="0">
                <a:hlinkClick r:id="rId4"/>
              </a:rPr>
              <a:t>www.sciencetheearth.com/uploads/2/4/6/5/24658156/mcglynn_teachingmillenials.pdf</a:t>
            </a:r>
            <a:endParaRPr lang="en-US" sz="1600" dirty="0" smtClean="0"/>
          </a:p>
          <a:p>
            <a:r>
              <a:rPr lang="en-US" sz="1600" dirty="0" smtClean="0"/>
              <a:t>Pardue, K. T. &amp; Morgan, P. T. (2008). Millenials considered: a new generation, new approaches, and implications for nursing education. Nursing education perspectives. </a:t>
            </a:r>
            <a:r>
              <a:rPr lang="en-US" sz="1600" i="1" dirty="0" smtClean="0"/>
              <a:t>29, </a:t>
            </a:r>
            <a:r>
              <a:rPr lang="en-US" sz="1600" dirty="0" smtClean="0"/>
              <a:t>2, 74-79</a:t>
            </a:r>
          </a:p>
          <a:p>
            <a:r>
              <a:rPr lang="en-US" sz="1600" dirty="0" smtClean="0"/>
              <a:t>Sousa, D. A.  </a:t>
            </a:r>
            <a:r>
              <a:rPr lang="en-US" sz="1600" dirty="0"/>
              <a:t>(</a:t>
            </a:r>
            <a:r>
              <a:rPr lang="en-US" sz="1600" dirty="0" smtClean="0"/>
              <a:t>2011)). How the brain learns (5</a:t>
            </a:r>
            <a:r>
              <a:rPr lang="en-US" sz="1600" baseline="30000" dirty="0" smtClean="0"/>
              <a:t>th</a:t>
            </a:r>
            <a:r>
              <a:rPr lang="en-US" sz="1600" dirty="0" smtClean="0"/>
              <a:t> Ed)Thousand Oaks, CA :Corwin</a:t>
            </a:r>
          </a:p>
          <a:p>
            <a:r>
              <a:rPr lang="en-US" sz="1600" dirty="0" smtClean="0"/>
              <a:t>Wolfe, P. (2010). Brain matters: Translating research into classroom practice (2</a:t>
            </a:r>
            <a:r>
              <a:rPr lang="en-US" sz="1600" baseline="30000" dirty="0" smtClean="0"/>
              <a:t>nd</a:t>
            </a:r>
            <a:r>
              <a:rPr lang="en-US" sz="1600" dirty="0" smtClean="0"/>
              <a:t> Ed). Alexandria, VA: ASCD  </a:t>
            </a:r>
            <a:endParaRPr lang="en-US" sz="1600" dirty="0"/>
          </a:p>
        </p:txBody>
      </p:sp>
    </p:spTree>
    <p:extLst>
      <p:ext uri="{BB962C8B-B14F-4D97-AF65-F5344CB8AC3E}">
        <p14:creationId xmlns:p14="http://schemas.microsoft.com/office/powerpoint/2010/main" val="1457366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ssets.pewresearch.org/wp-content/uploads/sites/12/2015/01/FT_16_04.25_generationsBirt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88" y="889688"/>
            <a:ext cx="9205784" cy="395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99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sets.pewresearch.org/wp-content/uploads/sites/12/2015/01/FT_16_04.25_generations20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65" y="-1"/>
            <a:ext cx="4905632" cy="549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56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generations  </a:t>
            </a:r>
            <a:br>
              <a:rPr lang="en-US" dirty="0" smtClean="0"/>
            </a:br>
            <a:r>
              <a:rPr lang="en-US" sz="2000" dirty="0" smtClean="0"/>
              <a:t>Johnson &amp; Romanello, 2005</a:t>
            </a:r>
            <a:endParaRPr lang="en-US" sz="200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194858695"/>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660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Generational learning styles</a:t>
            </a:r>
            <a:br>
              <a:rPr lang="en-US" dirty="0" smtClean="0"/>
            </a:br>
            <a:r>
              <a:rPr lang="en-US" sz="1800" dirty="0" smtClean="0"/>
              <a:t>Johnson &amp; Romamello, 2005</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307365532"/>
              </p:ext>
            </p:extLst>
          </p:nvPr>
        </p:nvGraphicFramePr>
        <p:xfrm>
          <a:off x="685800" y="2063750"/>
          <a:ext cx="10394949" cy="3032760"/>
        </p:xfrm>
        <a:graphic>
          <a:graphicData uri="http://schemas.openxmlformats.org/drawingml/2006/table">
            <a:tbl>
              <a:tblPr firstRow="1" bandRow="1">
                <a:tableStyleId>{5C22544A-7EE6-4342-B048-85BDC9FD1C3A}</a:tableStyleId>
              </a:tblPr>
              <a:tblGrid>
                <a:gridCol w="3464983"/>
                <a:gridCol w="3464983"/>
                <a:gridCol w="3464983"/>
              </a:tblGrid>
              <a:tr h="370840">
                <a:tc>
                  <a:txBody>
                    <a:bodyPr/>
                    <a:lstStyle/>
                    <a:p>
                      <a:r>
                        <a:rPr lang="en-US" dirty="0" smtClean="0"/>
                        <a:t>Baby boomers</a:t>
                      </a:r>
                      <a:endParaRPr lang="en-US" dirty="0"/>
                    </a:p>
                  </a:txBody>
                  <a:tcPr/>
                </a:tc>
                <a:tc>
                  <a:txBody>
                    <a:bodyPr/>
                    <a:lstStyle/>
                    <a:p>
                      <a:r>
                        <a:rPr lang="en-US" dirty="0" smtClean="0"/>
                        <a:t>Generation X</a:t>
                      </a:r>
                      <a:endParaRPr lang="en-US" dirty="0"/>
                    </a:p>
                  </a:txBody>
                  <a:tcPr/>
                </a:tc>
                <a:tc>
                  <a:txBody>
                    <a:bodyPr/>
                    <a:lstStyle/>
                    <a:p>
                      <a:r>
                        <a:rPr lang="en-US" dirty="0" smtClean="0"/>
                        <a:t>Millennials</a:t>
                      </a:r>
                      <a:r>
                        <a:rPr lang="en-US" baseline="0" dirty="0" smtClean="0"/>
                        <a:t> </a:t>
                      </a:r>
                      <a:endParaRPr lang="en-US" dirty="0"/>
                    </a:p>
                  </a:txBody>
                  <a:tcPr/>
                </a:tc>
              </a:tr>
              <a:tr h="370840">
                <a:tc>
                  <a:txBody>
                    <a:bodyPr/>
                    <a:lstStyle/>
                    <a:p>
                      <a:r>
                        <a:rPr lang="en-US" dirty="0" smtClean="0"/>
                        <a:t>Contact with faculty</a:t>
                      </a:r>
                      <a:endParaRPr lang="en-US" dirty="0"/>
                    </a:p>
                  </a:txBody>
                  <a:tcPr/>
                </a:tc>
                <a:tc>
                  <a:txBody>
                    <a:bodyPr/>
                    <a:lstStyle/>
                    <a:p>
                      <a:r>
                        <a:rPr lang="en-US" dirty="0" smtClean="0"/>
                        <a:t>Want to learn what is of direct use </a:t>
                      </a:r>
                      <a:endParaRPr lang="en-US" dirty="0"/>
                    </a:p>
                  </a:txBody>
                  <a:tcPr/>
                </a:tc>
                <a:tc>
                  <a:txBody>
                    <a:bodyPr/>
                    <a:lstStyle/>
                    <a:p>
                      <a:r>
                        <a:rPr lang="en-US" dirty="0" smtClean="0"/>
                        <a:t>Use of technology</a:t>
                      </a:r>
                      <a:endParaRPr lang="en-US" dirty="0"/>
                    </a:p>
                  </a:txBody>
                  <a:tcPr/>
                </a:tc>
              </a:tr>
              <a:tr h="370840">
                <a:tc>
                  <a:txBody>
                    <a:bodyPr/>
                    <a:lstStyle/>
                    <a:p>
                      <a:r>
                        <a:rPr lang="en-US" dirty="0" smtClean="0"/>
                        <a:t>Want</a:t>
                      </a:r>
                      <a:r>
                        <a:rPr lang="en-US" baseline="0" dirty="0" smtClean="0"/>
                        <a:t> to learn in caring environment</a:t>
                      </a:r>
                      <a:endParaRPr lang="en-US" dirty="0"/>
                    </a:p>
                  </a:txBody>
                  <a:tcPr/>
                </a:tc>
                <a:tc>
                  <a:txBody>
                    <a:bodyPr/>
                    <a:lstStyle/>
                    <a:p>
                      <a:r>
                        <a:rPr lang="en-US" dirty="0" smtClean="0"/>
                        <a:t>Enjoys flexible learning</a:t>
                      </a:r>
                      <a:r>
                        <a:rPr lang="en-US" baseline="0" dirty="0" smtClean="0"/>
                        <a:t> times</a:t>
                      </a:r>
                      <a:endParaRPr lang="en-US" dirty="0"/>
                    </a:p>
                  </a:txBody>
                  <a:tcPr/>
                </a:tc>
                <a:tc>
                  <a:txBody>
                    <a:bodyPr/>
                    <a:lstStyle/>
                    <a:p>
                      <a:r>
                        <a:rPr lang="en-US" dirty="0" smtClean="0"/>
                        <a:t>No</a:t>
                      </a:r>
                      <a:r>
                        <a:rPr lang="en-US" baseline="0" dirty="0" smtClean="0"/>
                        <a:t> tolerance for delays</a:t>
                      </a:r>
                      <a:endParaRPr lang="en-US" dirty="0"/>
                    </a:p>
                  </a:txBody>
                  <a:tcPr/>
                </a:tc>
              </a:tr>
              <a:tr h="370840">
                <a:tc>
                  <a:txBody>
                    <a:bodyPr/>
                    <a:lstStyle/>
                    <a:p>
                      <a:r>
                        <a:rPr lang="en-US" dirty="0" smtClean="0"/>
                        <a:t>Lecture</a:t>
                      </a:r>
                      <a:r>
                        <a:rPr lang="en-US" baseline="0" dirty="0" smtClean="0"/>
                        <a:t> </a:t>
                      </a:r>
                      <a:endParaRPr lang="en-US" dirty="0"/>
                    </a:p>
                  </a:txBody>
                  <a:tcPr/>
                </a:tc>
                <a:tc>
                  <a:txBody>
                    <a:bodyPr/>
                    <a:lstStyle/>
                    <a:p>
                      <a:r>
                        <a:rPr lang="en-US" dirty="0" smtClean="0"/>
                        <a:t>Class assignments</a:t>
                      </a:r>
                      <a:r>
                        <a:rPr lang="en-US" baseline="0" dirty="0" smtClean="0"/>
                        <a:t> are a means to an end – college degree</a:t>
                      </a:r>
                      <a:endParaRPr lang="en-US" dirty="0"/>
                    </a:p>
                  </a:txBody>
                  <a:tcPr/>
                </a:tc>
                <a:tc>
                  <a:txBody>
                    <a:bodyPr/>
                    <a:lstStyle/>
                    <a:p>
                      <a:r>
                        <a:rPr lang="en-US" dirty="0" smtClean="0"/>
                        <a:t>Simulations</a:t>
                      </a:r>
                      <a:r>
                        <a:rPr lang="en-US" baseline="0" dirty="0" smtClean="0"/>
                        <a:t> with immediate feedback</a:t>
                      </a:r>
                      <a:endParaRPr lang="en-US" dirty="0"/>
                    </a:p>
                  </a:txBody>
                  <a:tcPr/>
                </a:tc>
              </a:tr>
              <a:tr h="370840">
                <a:tc>
                  <a:txBody>
                    <a:bodyPr/>
                    <a:lstStyle/>
                    <a:p>
                      <a:r>
                        <a:rPr lang="en-US" dirty="0" smtClean="0"/>
                        <a:t>Detailed handout</a:t>
                      </a:r>
                    </a:p>
                  </a:txBody>
                  <a:tcPr/>
                </a:tc>
                <a:tc>
                  <a:txBody>
                    <a:bodyPr/>
                    <a:lstStyle/>
                    <a:p>
                      <a:r>
                        <a:rPr lang="en-US" dirty="0" smtClean="0"/>
                        <a:t>Distance learning courses</a:t>
                      </a:r>
                      <a:endParaRPr lang="en-US" dirty="0"/>
                    </a:p>
                  </a:txBody>
                  <a:tcPr/>
                </a:tc>
                <a:tc>
                  <a:txBody>
                    <a:bodyPr/>
                    <a:lstStyle/>
                    <a:p>
                      <a:r>
                        <a:rPr lang="en-US" dirty="0" smtClean="0"/>
                        <a:t>Small group activities</a:t>
                      </a:r>
                      <a:endParaRPr lang="en-US" dirty="0"/>
                    </a:p>
                  </a:txBody>
                  <a:tcPr/>
                </a:tc>
              </a:tr>
              <a:tr h="370840">
                <a:tc>
                  <a:txBody>
                    <a:bodyPr/>
                    <a:lstStyle/>
                    <a:p>
                      <a:r>
                        <a:rPr lang="en-US" dirty="0" smtClean="0"/>
                        <a:t>Note taking</a:t>
                      </a:r>
                    </a:p>
                  </a:txBody>
                  <a:tcPr/>
                </a:tc>
                <a:tc>
                  <a:txBody>
                    <a:bodyPr/>
                    <a:lstStyle/>
                    <a:p>
                      <a:r>
                        <a:rPr lang="en-US" dirty="0" smtClean="0"/>
                        <a:t>Detailed study guides </a:t>
                      </a:r>
                      <a:r>
                        <a:rPr lang="en-US" baseline="0" dirty="0" smtClean="0"/>
                        <a:t> and test reviews</a:t>
                      </a:r>
                      <a:endParaRPr lang="en-US" dirty="0"/>
                    </a:p>
                  </a:txBody>
                  <a:tcPr/>
                </a:tc>
                <a:tc>
                  <a:txBody>
                    <a:bodyPr/>
                    <a:lstStyle/>
                    <a:p>
                      <a:r>
                        <a:rPr lang="en-US" dirty="0" smtClean="0"/>
                        <a:t>Creative</a:t>
                      </a:r>
                      <a:r>
                        <a:rPr lang="en-US" baseline="0" dirty="0" smtClean="0"/>
                        <a:t> and </a:t>
                      </a:r>
                      <a:r>
                        <a:rPr lang="en-US" dirty="0" smtClean="0"/>
                        <a:t> innovative interactive exercises</a:t>
                      </a:r>
                      <a:endParaRPr lang="en-US" dirty="0"/>
                    </a:p>
                  </a:txBody>
                  <a:tcPr/>
                </a:tc>
              </a:tr>
            </a:tbl>
          </a:graphicData>
        </a:graphic>
      </p:graphicFrame>
    </p:spTree>
    <p:extLst>
      <p:ext uri="{BB962C8B-B14F-4D97-AF65-F5344CB8AC3E}">
        <p14:creationId xmlns:p14="http://schemas.microsoft.com/office/powerpoint/2010/main" val="40541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Millenials – additional considerations</a:t>
            </a:r>
            <a:endParaRPr lang="en-US" dirty="0"/>
          </a:p>
        </p:txBody>
      </p:sp>
      <p:sp>
        <p:nvSpPr>
          <p:cNvPr id="3" name="Content Placeholder 2"/>
          <p:cNvSpPr>
            <a:spLocks noGrp="1"/>
          </p:cNvSpPr>
          <p:nvPr>
            <p:ph sz="quarter" idx="13"/>
          </p:nvPr>
        </p:nvSpPr>
        <p:spPr/>
        <p:txBody>
          <a:bodyPr/>
          <a:lstStyle/>
          <a:p>
            <a:r>
              <a:rPr lang="en-US" dirty="0" smtClean="0"/>
              <a:t>Prefer to multitask</a:t>
            </a:r>
          </a:p>
          <a:p>
            <a:r>
              <a:rPr lang="en-US" dirty="0" smtClean="0"/>
              <a:t>Emerging adulthood</a:t>
            </a:r>
          </a:p>
          <a:p>
            <a:r>
              <a:rPr lang="en-US" dirty="0" smtClean="0"/>
              <a:t>Structure</a:t>
            </a:r>
          </a:p>
          <a:p>
            <a:r>
              <a:rPr lang="en-US" dirty="0" smtClean="0"/>
              <a:t>Purgatorial zone</a:t>
            </a:r>
          </a:p>
          <a:p>
            <a:r>
              <a:rPr lang="en-US" dirty="0" smtClean="0"/>
              <a:t>dualistic  versus multiplistic  versus relativistic thinking</a:t>
            </a:r>
            <a:endParaRPr lang="en-US" dirty="0"/>
          </a:p>
        </p:txBody>
      </p:sp>
    </p:spTree>
    <p:extLst>
      <p:ext uri="{BB962C8B-B14F-4D97-AF65-F5344CB8AC3E}">
        <p14:creationId xmlns:p14="http://schemas.microsoft.com/office/powerpoint/2010/main" val="715197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Lobes of the brain</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endParaRPr lang="en-US" dirty="0" smtClean="0"/>
          </a:p>
          <a:p>
            <a:pPr marL="0" indent="0">
              <a:buNone/>
            </a:pPr>
            <a:endParaRPr lang="en-US" dirty="0"/>
          </a:p>
          <a:p>
            <a:pPr marL="0" indent="0">
              <a:buNone/>
            </a:pPr>
            <a:r>
              <a:rPr lang="en-US" dirty="0" smtClean="0"/>
              <a:t>Occipital </a:t>
            </a:r>
            <a:r>
              <a:rPr lang="en-US" dirty="0"/>
              <a:t>lobe</a:t>
            </a:r>
          </a:p>
          <a:p>
            <a:r>
              <a:rPr lang="en-US" dirty="0"/>
              <a:t>Located at the posterior portion of the cortex</a:t>
            </a:r>
          </a:p>
          <a:p>
            <a:r>
              <a:rPr lang="en-US" dirty="0"/>
              <a:t>Known as the primary visual cortex/striate </a:t>
            </a:r>
            <a:r>
              <a:rPr lang="en-US" dirty="0" smtClean="0"/>
              <a:t>cortex</a:t>
            </a:r>
          </a:p>
          <a:p>
            <a:pPr lvl="1"/>
            <a:r>
              <a:rPr lang="en-US" dirty="0" smtClean="0"/>
              <a:t>Perception of an object</a:t>
            </a:r>
          </a:p>
          <a:p>
            <a:pPr lvl="1"/>
            <a:r>
              <a:rPr lang="en-US" dirty="0" smtClean="0"/>
              <a:t>Has  this object been stored in  visual memory</a:t>
            </a:r>
          </a:p>
          <a:p>
            <a:pPr lvl="1"/>
            <a:r>
              <a:rPr lang="en-US" dirty="0" smtClean="0"/>
              <a:t>Visual stimuli is meaningful when the sensory perceptions match  a cognitive association</a:t>
            </a:r>
          </a:p>
          <a:p>
            <a:pPr lvl="1"/>
            <a:r>
              <a:rPr lang="en-US" dirty="0" smtClean="0"/>
              <a:t>We can prime the brain to be attentive</a:t>
            </a:r>
          </a:p>
          <a:p>
            <a:pPr lvl="2"/>
            <a:r>
              <a:rPr lang="en-US" dirty="0" smtClean="0"/>
              <a:t>Tell the students the objective of an activity – increase attentiveness</a:t>
            </a:r>
          </a:p>
          <a:p>
            <a:pPr lvl="2"/>
            <a:endParaRPr lang="en-US" dirty="0" smtClean="0"/>
          </a:p>
          <a:p>
            <a:endParaRPr lang="en-US" dirty="0" smtClean="0"/>
          </a:p>
          <a:p>
            <a:endParaRPr lang="en-US" dirty="0"/>
          </a:p>
          <a:p>
            <a:endParaRPr lang="en-US" dirty="0"/>
          </a:p>
        </p:txBody>
      </p:sp>
      <p:pic>
        <p:nvPicPr>
          <p:cNvPr id="3074" name="Picture 2" descr="lobes of the cerebral cort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973" y="94486"/>
            <a:ext cx="3997152" cy="334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9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Lobes of the brain </a:t>
            </a:r>
            <a:endParaRPr lang="en-US" dirty="0"/>
          </a:p>
        </p:txBody>
      </p:sp>
      <p:sp>
        <p:nvSpPr>
          <p:cNvPr id="3" name="Content Placeholder 2"/>
          <p:cNvSpPr>
            <a:spLocks noGrp="1"/>
          </p:cNvSpPr>
          <p:nvPr>
            <p:ph sz="quarter" idx="13"/>
          </p:nvPr>
        </p:nvSpPr>
        <p:spPr/>
        <p:txBody>
          <a:bodyPr/>
          <a:lstStyle/>
          <a:p>
            <a:pPr marL="0" indent="0">
              <a:buNone/>
            </a:pPr>
            <a:r>
              <a:rPr lang="en-US" dirty="0"/>
              <a:t>Parietal lobe</a:t>
            </a:r>
          </a:p>
          <a:p>
            <a:r>
              <a:rPr lang="en-US" dirty="0"/>
              <a:t>Lies between the occipital lobe and the central sulcus</a:t>
            </a:r>
          </a:p>
          <a:p>
            <a:pPr marL="457200" lvl="1" indent="0">
              <a:buNone/>
            </a:pPr>
            <a:r>
              <a:rPr lang="en-US" dirty="0" smtClean="0"/>
              <a:t>Monitors  </a:t>
            </a:r>
            <a:r>
              <a:rPr lang="en-US" dirty="0"/>
              <a:t>all the </a:t>
            </a:r>
            <a:r>
              <a:rPr lang="en-US" dirty="0" smtClean="0"/>
              <a:t>information  </a:t>
            </a:r>
            <a:r>
              <a:rPr lang="en-US" dirty="0"/>
              <a:t>about eye, head, and body positions  and relays this information </a:t>
            </a:r>
            <a:r>
              <a:rPr lang="en-US" dirty="0" smtClean="0"/>
              <a:t>to </a:t>
            </a:r>
            <a:r>
              <a:rPr lang="en-US" dirty="0"/>
              <a:t>areas of the brain that control movement</a:t>
            </a:r>
          </a:p>
          <a:p>
            <a:pPr lvl="1"/>
            <a:r>
              <a:rPr lang="en-US" dirty="0"/>
              <a:t>Essential for spatial and numerical information </a:t>
            </a:r>
          </a:p>
          <a:p>
            <a:endParaRPr lang="en-US" dirty="0"/>
          </a:p>
        </p:txBody>
      </p:sp>
      <p:pic>
        <p:nvPicPr>
          <p:cNvPr id="4098" name="Picture 2" descr="https://classconnection.s3.amazonaws.com/1598/flashcards/786611/jpg/view-of-ins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627" y="0"/>
            <a:ext cx="4374292" cy="317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408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729</TotalTime>
  <Words>1066</Words>
  <Application>Microsoft Office PowerPoint</Application>
  <PresentationFormat>Widescreen</PresentationFormat>
  <Paragraphs>209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Impact</vt:lpstr>
      <vt:lpstr>Wingdings</vt:lpstr>
      <vt:lpstr>Main Event</vt:lpstr>
      <vt:lpstr>Neuroscience and nursing education; the millennials</vt:lpstr>
      <vt:lpstr>21st century nursing education</vt:lpstr>
      <vt:lpstr>PowerPoint Presentation</vt:lpstr>
      <vt:lpstr>PowerPoint Presentation</vt:lpstr>
      <vt:lpstr>The generations   Johnson &amp; Romanello, 2005</vt:lpstr>
      <vt:lpstr>Generational learning styles Johnson &amp; Romamello, 2005</vt:lpstr>
      <vt:lpstr>Millenials – additional considerations</vt:lpstr>
      <vt:lpstr>Lobes of the brain</vt:lpstr>
      <vt:lpstr>Lobes of the brain </vt:lpstr>
      <vt:lpstr>Lobes of the brain</vt:lpstr>
      <vt:lpstr>Lobes of the brain</vt:lpstr>
      <vt:lpstr>Memory formation </vt:lpstr>
      <vt:lpstr>Subcortical  Structures</vt:lpstr>
      <vt:lpstr>Subcortical  Structures</vt:lpstr>
      <vt:lpstr>Subcortical  Structures</vt:lpstr>
      <vt:lpstr>Subcortical  Structures</vt:lpstr>
      <vt:lpstr>How can neuroscience inform teaching to the millennial</vt:lpstr>
      <vt:lpstr>How can neuroscience inform teaching to the millennial</vt:lpstr>
      <vt:lpstr>How can neuroscience inform teaching to the millennial</vt:lpstr>
      <vt:lpstr>How can neuroscience inform teaching to the millennial</vt:lpstr>
      <vt:lpstr>NRSG 520 – Principles of Nurse Anesthesia Practice I Electrolyte Disturbance Review Questions March 7, 2017 </vt:lpstr>
      <vt:lpstr>How can neuroscience inform teaching to the millennial</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and nursing education</dc:title>
  <dc:creator>Vanessa Jones</dc:creator>
  <cp:lastModifiedBy>KK Drieberg</cp:lastModifiedBy>
  <cp:revision>50</cp:revision>
  <cp:lastPrinted>2017-03-20T23:12:09Z</cp:lastPrinted>
  <dcterms:created xsi:type="dcterms:W3CDTF">2017-03-20T09:33:45Z</dcterms:created>
  <dcterms:modified xsi:type="dcterms:W3CDTF">2017-03-23T15:16:14Z</dcterms:modified>
</cp:coreProperties>
</file>