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2"/>
  </p:notesMasterIdLst>
  <p:handoutMasterIdLst>
    <p:handoutMasterId r:id="rId43"/>
  </p:handoutMasterIdLst>
  <p:sldIdLst>
    <p:sldId id="256" r:id="rId3"/>
    <p:sldId id="260" r:id="rId4"/>
    <p:sldId id="262" r:id="rId5"/>
    <p:sldId id="266" r:id="rId6"/>
    <p:sldId id="263" r:id="rId7"/>
    <p:sldId id="265" r:id="rId8"/>
    <p:sldId id="267" r:id="rId9"/>
    <p:sldId id="268" r:id="rId10"/>
    <p:sldId id="269" r:id="rId11"/>
    <p:sldId id="270" r:id="rId12"/>
    <p:sldId id="272" r:id="rId13"/>
    <p:sldId id="273" r:id="rId14"/>
    <p:sldId id="274" r:id="rId15"/>
    <p:sldId id="275" r:id="rId16"/>
    <p:sldId id="276" r:id="rId17"/>
    <p:sldId id="277" r:id="rId18"/>
    <p:sldId id="278" r:id="rId19"/>
    <p:sldId id="271" r:id="rId20"/>
    <p:sldId id="279" r:id="rId21"/>
    <p:sldId id="280" r:id="rId22"/>
    <p:sldId id="281" r:id="rId23"/>
    <p:sldId id="282" r:id="rId24"/>
    <p:sldId id="283" r:id="rId25"/>
    <p:sldId id="284" r:id="rId26"/>
    <p:sldId id="285" r:id="rId27"/>
    <p:sldId id="286" r:id="rId28"/>
    <p:sldId id="287" r:id="rId29"/>
    <p:sldId id="289" r:id="rId30"/>
    <p:sldId id="288" r:id="rId31"/>
    <p:sldId id="290" r:id="rId32"/>
    <p:sldId id="299" r:id="rId33"/>
    <p:sldId id="291" r:id="rId34"/>
    <p:sldId id="292" r:id="rId35"/>
    <p:sldId id="298" r:id="rId36"/>
    <p:sldId id="295" r:id="rId37"/>
    <p:sldId id="294" r:id="rId38"/>
    <p:sldId id="296" r:id="rId39"/>
    <p:sldId id="297" r:id="rId40"/>
    <p:sldId id="293"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62" d="100"/>
          <a:sy n="62" d="100"/>
        </p:scale>
        <p:origin x="90" y="4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4" d="100"/>
          <a:sy n="54" d="100"/>
        </p:scale>
        <p:origin x="19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9/26/2016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9/26/2016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introductory</a:t>
            </a:r>
            <a:r>
              <a:rPr lang="en-US" baseline="0" dirty="0" smtClean="0"/>
              <a:t> presentation about the brain with second graders as the target audience.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dirty="0"/>
          </a:p>
        </p:txBody>
      </p:sp>
    </p:spTree>
    <p:extLst>
      <p:ext uri="{BB962C8B-B14F-4D97-AF65-F5344CB8AC3E}">
        <p14:creationId xmlns:p14="http://schemas.microsoft.com/office/powerpoint/2010/main" val="363821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Limbic System has many important jobs.  Best of all the Limbic System helps with learning and memory.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Imagine you are climbing a tree.  You are learning for the first time.  You climb so high that the tree limb is too small.  You feel like you’re going to fall.  Next time your memory will remind you not to climb so high.  That’s your Limbic System at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dirty="0"/>
          </a:p>
        </p:txBody>
      </p:sp>
    </p:spTree>
    <p:extLst>
      <p:ext uri="{BB962C8B-B14F-4D97-AF65-F5344CB8AC3E}">
        <p14:creationId xmlns:p14="http://schemas.microsoft.com/office/powerpoint/2010/main" val="198123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Limbic System has four main parts.</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dirty="0"/>
          </a:p>
        </p:txBody>
      </p:sp>
    </p:spTree>
    <p:extLst>
      <p:ext uri="{BB962C8B-B14F-4D97-AF65-F5344CB8AC3E}">
        <p14:creationId xmlns:p14="http://schemas.microsoft.com/office/powerpoint/2010/main" val="53362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incoming sensory information (except smell) goes first to the thalamus” (p. 18)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r>
              <a:rPr lang="en-US" baseline="0" dirty="0" smtClean="0"/>
              <a:t>The thalamus is the gate into the brain.  It guards against all information coming in from the outside of the body.  Picture a gate that you must open to get into your house.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dirty="0"/>
          </a:p>
        </p:txBody>
      </p:sp>
    </p:spTree>
    <p:extLst>
      <p:ext uri="{BB962C8B-B14F-4D97-AF65-F5344CB8AC3E}">
        <p14:creationId xmlns:p14="http://schemas.microsoft.com/office/powerpoint/2010/main" val="2602152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below the thalamus” (p. 18)</a:t>
            </a:r>
          </a:p>
          <a:p>
            <a:r>
              <a:rPr lang="en-US" baseline="0" dirty="0" smtClean="0"/>
              <a:t>“The hypothalamus monitors the internal systems to maintain the normal state of the body. . . It moderates numerous body functions, including sleep, body temperature, food intake, and liquid intake (p. 18).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r>
              <a:rPr lang="en-US" baseline="0" dirty="0" smtClean="0"/>
              <a:t>Picture a dog peeking out below a gate.  The dog is inside and making sure everything is o.k. in the yard.  The hypothalamus watches what’s happening inside the body (below the brain – and in the brain).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374086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plays a major role in consolidating learning and in converting information from working memory. . . This process is essential for the creation of meaning” (p. 19).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r>
              <a:rPr lang="en-US" baseline="0" dirty="0" smtClean="0"/>
              <a:t>Pretend a hippo came to our school to learn and remember.  Campus is a synonym for school.  The hippocampus helps us learn and remember.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dirty="0"/>
          </a:p>
        </p:txBody>
      </p:sp>
    </p:spTree>
    <p:extLst>
      <p:ext uri="{BB962C8B-B14F-4D97-AF65-F5344CB8AC3E}">
        <p14:creationId xmlns:p14="http://schemas.microsoft.com/office/powerpoint/2010/main" val="306455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“Plays an important role in emotions, especially fear.  It regulates the individual’s interactions with the environment that can affect survival, such as whether to attach, escape, mate, or eat” (p. 19)</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r>
              <a:rPr lang="en-US" baseline="0" dirty="0" smtClean="0"/>
              <a:t>Our classroom emergency word is amygdala.  This part of the brain takes in your emotions and decides whether to fight, flee, or freeze.  When you hear this word what should you do? (FREEZE!)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dirty="0"/>
          </a:p>
        </p:txBody>
      </p:sp>
    </p:spTree>
    <p:extLst>
      <p:ext uri="{BB962C8B-B14F-4D97-AF65-F5344CB8AC3E}">
        <p14:creationId xmlns:p14="http://schemas.microsoft.com/office/powerpoint/2010/main" val="1294139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“Largest Area”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“Gray Matter” (p. 20)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dirty="0"/>
          </a:p>
        </p:txBody>
      </p:sp>
    </p:spTree>
    <p:extLst>
      <p:ext uri="{BB962C8B-B14F-4D97-AF65-F5344CB8AC3E}">
        <p14:creationId xmlns:p14="http://schemas.microsoft.com/office/powerpoint/2010/main" val="13227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“Little brain”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“Coordinates movement” (p. 20)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dirty="0"/>
          </a:p>
        </p:txBody>
      </p:sp>
    </p:spTree>
    <p:extLst>
      <p:ext uri="{BB962C8B-B14F-4D97-AF65-F5344CB8AC3E}">
        <p14:creationId xmlns:p14="http://schemas.microsoft.com/office/powerpoint/2010/main" val="154851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introductory</a:t>
            </a:r>
            <a:r>
              <a:rPr lang="en-US" baseline="0" dirty="0" smtClean="0"/>
              <a:t> presentation about the brain with second graders as the target audience.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dirty="0"/>
          </a:p>
        </p:txBody>
      </p:sp>
    </p:spTree>
    <p:extLst>
      <p:ext uri="{BB962C8B-B14F-4D97-AF65-F5344CB8AC3E}">
        <p14:creationId xmlns:p14="http://schemas.microsoft.com/office/powerpoint/2010/main" val="1922858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Learning starts with our senses, so let’s review the five “classical senses.”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Sight, Hearing, Smelling, Taste, and Touch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 the course of our lives, sight, hearing, and touch contribute the most” (p. 45).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dirty="0"/>
          </a:p>
        </p:txBody>
      </p:sp>
    </p:spTree>
    <p:extLst>
      <p:ext uri="{BB962C8B-B14F-4D97-AF65-F5344CB8AC3E}">
        <p14:creationId xmlns:p14="http://schemas.microsoft.com/office/powerpoint/2010/main" val="152830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brain is “about the size of a small grapefruit” (p. 15).</a:t>
            </a:r>
          </a:p>
          <a:p>
            <a:pPr marL="228600" indent="-228600">
              <a:buAutoNum type="arabicPeriod"/>
            </a:pPr>
            <a:r>
              <a:rPr lang="en-US" dirty="0" smtClean="0"/>
              <a:t>It</a:t>
            </a:r>
            <a:r>
              <a:rPr lang="en-US" baseline="0" dirty="0" smtClean="0"/>
              <a:t> is “shaped like a walnut” (p. 15).</a:t>
            </a:r>
          </a:p>
          <a:p>
            <a:pPr marL="228600" indent="-228600">
              <a:buAutoNum type="arabicPeriod"/>
            </a:pPr>
            <a:r>
              <a:rPr lang="en-US" baseline="0" dirty="0" smtClean="0"/>
              <a:t>It can “fit in the palm of your hand” (p. 15).</a:t>
            </a:r>
          </a:p>
          <a:p>
            <a:pPr marL="228600" indent="-228600">
              <a:buAutoNum type="arabicPeriod"/>
            </a:pPr>
            <a:r>
              <a:rPr lang="en-US" baseline="0" dirty="0" smtClean="0"/>
              <a:t>The brain is a “wet, fragile mass that weighs a little more than three pounds” (p. 15).</a:t>
            </a:r>
          </a:p>
          <a:p>
            <a:pPr marL="0" indent="0">
              <a:buNone/>
            </a:pPr>
            <a:r>
              <a:rPr lang="en-US" baseline="0" dirty="0" smtClean="0"/>
              <a:t>Fist for a Brain (p. 36)</a:t>
            </a:r>
          </a:p>
          <a:p>
            <a:pPr marL="228600" indent="-228600">
              <a:buAutoNum type="arabicPeriod"/>
            </a:pPr>
            <a:r>
              <a:rPr lang="en-US" baseline="0" dirty="0" smtClean="0"/>
              <a:t>“Extend both arms with palms open and facing down and lock your thumbs.”</a:t>
            </a:r>
          </a:p>
          <a:p>
            <a:pPr marL="228600" indent="-228600">
              <a:buAutoNum type="arabicPeriod"/>
            </a:pPr>
            <a:r>
              <a:rPr lang="en-US" baseline="0" dirty="0" smtClean="0"/>
              <a:t>“Curl your fingers to make two fists.”</a:t>
            </a:r>
          </a:p>
          <a:p>
            <a:pPr marL="228600" indent="-228600">
              <a:buAutoNum type="arabicPeriod"/>
            </a:pPr>
            <a:r>
              <a:rPr lang="en-US" baseline="0" dirty="0" smtClean="0"/>
              <a:t>Turn your fists inward until the knuckles touch.” </a:t>
            </a:r>
          </a:p>
          <a:p>
            <a:pPr marL="0" indent="0">
              <a:buNone/>
            </a:pPr>
            <a:r>
              <a:rPr lang="en-US" baseline="0" dirty="0" smtClean="0"/>
              <a:t>That’s about how big your brain is!</a:t>
            </a:r>
          </a:p>
          <a:p>
            <a:pPr marL="0" indent="0">
              <a:buNone/>
            </a:pPr>
            <a:r>
              <a:rPr lang="en-US" baseline="0" dirty="0" smtClean="0"/>
              <a:t>Sousa, D.A. (2011). How the brain learns. Thousand Oaks, CA: Corwin. </a:t>
            </a:r>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dirty="0"/>
          </a:p>
        </p:txBody>
      </p:sp>
    </p:spTree>
    <p:extLst>
      <p:ext uri="{BB962C8B-B14F-4D97-AF65-F5344CB8AC3E}">
        <p14:creationId xmlns:p14="http://schemas.microsoft.com/office/powerpoint/2010/main" val="261017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dendrites receive messages from other neurons.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messages travel through the soma (There’s so – mu(ch) to tell!)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axon carries the message on to the next neuron. (p. 22)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dirty="0"/>
          </a:p>
        </p:txBody>
      </p:sp>
    </p:spTree>
    <p:extLst>
      <p:ext uri="{BB962C8B-B14F-4D97-AF65-F5344CB8AC3E}">
        <p14:creationId xmlns:p14="http://schemas.microsoft.com/office/powerpoint/2010/main" val="3243313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Caviness, L. (2014). Lecture notes. Riverside, CA: La Sierra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dirty="0"/>
          </a:p>
        </p:txBody>
      </p:sp>
    </p:spTree>
    <p:extLst>
      <p:ext uri="{BB962C8B-B14F-4D97-AF65-F5344CB8AC3E}">
        <p14:creationId xmlns:p14="http://schemas.microsoft.com/office/powerpoint/2010/main" val="74348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“Ouch!  I poked my finger!” How does that message travel to the brain?  How do I learn not to poke myself again?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1-7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send the message?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act it out (without poking ourselves)!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22</a:t>
            </a:fld>
            <a:endParaRPr lang="en-US" dirty="0"/>
          </a:p>
        </p:txBody>
      </p:sp>
    </p:spTree>
    <p:extLst>
      <p:ext uri="{BB962C8B-B14F-4D97-AF65-F5344CB8AC3E}">
        <p14:creationId xmlns:p14="http://schemas.microsoft.com/office/powerpoint/2010/main" val="3590811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the message arrives at the thalamus.  Remember, the thalamus is the gate into the brain.  It guards against all information coming in from the outside of the body. (p. 18)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thalamus and the rest of the Limbic System will decide if this message is one the brain should pay attention too.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think the brain will pay attention to the fact that your was poked? (Oh yes!)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23</a:t>
            </a:fld>
            <a:endParaRPr lang="en-US" dirty="0"/>
          </a:p>
        </p:txBody>
      </p:sp>
    </p:spTree>
    <p:extLst>
      <p:ext uri="{BB962C8B-B14F-4D97-AF65-F5344CB8AC3E}">
        <p14:creationId xmlns:p14="http://schemas.microsoft.com/office/powerpoint/2010/main" val="161797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our senses tell us information, for example touch tells us that we were poked, the information goes to our “immediate memories.”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Immediate memory is “like a clipboard, a place where we put information briefly until we make a decision on how to dispose of it. . . about 30 seconds” (p. 46).</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24</a:t>
            </a:fld>
            <a:endParaRPr lang="en-US" dirty="0"/>
          </a:p>
        </p:txBody>
      </p:sp>
    </p:spTree>
    <p:extLst>
      <p:ext uri="{BB962C8B-B14F-4D97-AF65-F5344CB8AC3E}">
        <p14:creationId xmlns:p14="http://schemas.microsoft.com/office/powerpoint/2010/main" val="3045240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brain think that immediate memory is important it moves to working memory.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Working memory is like a work table or desk.  It is “a temporary memory and the place where conscious processing occurs” (p. 48).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working memory can handle only a few items at once” (p. 49).</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working memory can handle about 4 items at once (p. 50).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Information stays in your working memory for about 10 minutes (p. 51).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25</a:t>
            </a:fld>
            <a:endParaRPr lang="en-US" dirty="0"/>
          </a:p>
        </p:txBody>
      </p:sp>
    </p:spTree>
    <p:extLst>
      <p:ext uri="{BB962C8B-B14F-4D97-AF65-F5344CB8AC3E}">
        <p14:creationId xmlns:p14="http://schemas.microsoft.com/office/powerpoint/2010/main" val="564309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 brain (hippocampus) decides the information may be needed in the future it moves the information to long-term storage if use later.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Long-Term Storage is like a filing cabinet where you put important papers for later. (p. 55)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26</a:t>
            </a:fld>
            <a:endParaRPr lang="en-US" dirty="0"/>
          </a:p>
        </p:txBody>
      </p:sp>
    </p:spTree>
    <p:extLst>
      <p:ext uri="{BB962C8B-B14F-4D97-AF65-F5344CB8AC3E}">
        <p14:creationId xmlns:p14="http://schemas.microsoft.com/office/powerpoint/2010/main" val="104961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 43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27</a:t>
            </a:fld>
            <a:endParaRPr lang="en-US" dirty="0"/>
          </a:p>
        </p:txBody>
      </p:sp>
    </p:spTree>
    <p:extLst>
      <p:ext uri="{BB962C8B-B14F-4D97-AF65-F5344CB8AC3E}">
        <p14:creationId xmlns:p14="http://schemas.microsoft.com/office/powerpoint/2010/main" val="1727733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brain will use the info</a:t>
            </a:r>
            <a:r>
              <a:rPr lang="en-US" baseline="0" dirty="0" smtClean="0"/>
              <a:t> processing model we just discussed.  The message will travel around the brain and back to the finger.</a:t>
            </a:r>
          </a:p>
          <a:p>
            <a:r>
              <a:rPr lang="en-US" baseline="0" dirty="0" smtClean="0"/>
              <a:t>Trace the route with your finger.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29</a:t>
            </a:fld>
            <a:endParaRPr lang="en-US" dirty="0"/>
          </a:p>
        </p:txBody>
      </p:sp>
    </p:spTree>
    <p:extLst>
      <p:ext uri="{BB962C8B-B14F-4D97-AF65-F5344CB8AC3E}">
        <p14:creationId xmlns:p14="http://schemas.microsoft.com/office/powerpoint/2010/main" val="795570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the muscle in your hand responds and you pull your hand away.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time the brain will remember the pain the pin caused and will remind you to be more careful because of your long-term memory.  (p. 55)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30</a:t>
            </a:fld>
            <a:endParaRPr lang="en-US" dirty="0"/>
          </a:p>
        </p:txBody>
      </p:sp>
    </p:spTree>
    <p:extLst>
      <p:ext uri="{BB962C8B-B14F-4D97-AF65-F5344CB8AC3E}">
        <p14:creationId xmlns:p14="http://schemas.microsoft.com/office/powerpoint/2010/main" val="97557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lobes/parts of the brain.  This is looking at the outside of the brain.  </a:t>
            </a:r>
          </a:p>
          <a:p>
            <a:r>
              <a:rPr lang="en-US" dirty="0" smtClean="0"/>
              <a:t>Let’s go over each part and the</a:t>
            </a:r>
            <a:r>
              <a:rPr lang="en-US" baseline="0" dirty="0" smtClean="0"/>
              <a:t> basics of what</a:t>
            </a:r>
            <a:r>
              <a:rPr lang="en-US" dirty="0" smtClean="0"/>
              <a:t> each lobe</a:t>
            </a:r>
            <a:r>
              <a:rPr lang="en-US" baseline="0" dirty="0" smtClean="0"/>
              <a:t> does.</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dirty="0"/>
          </a:p>
        </p:txBody>
      </p:sp>
    </p:spTree>
    <p:extLst>
      <p:ext uri="{BB962C8B-B14F-4D97-AF65-F5344CB8AC3E}">
        <p14:creationId xmlns:p14="http://schemas.microsoft.com/office/powerpoint/2010/main" val="1444418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Chunking is “when working memory perceives a set of data as a single item</a:t>
            </a:r>
            <a:r>
              <a:rPr lang="en-US" baseline="0" dirty="0" smtClean="0"/>
              <a:t> [like one word – instead of each letter by itself]”  Looking for patterns. (p. 117)</a:t>
            </a:r>
          </a:p>
          <a:p>
            <a:pPr marL="0" indent="0">
              <a:buFont typeface="Arial" panose="020B0604020202020204" pitchFamily="34" charset="0"/>
              <a:buNone/>
            </a:pPr>
            <a:r>
              <a:rPr lang="en-US" baseline="0" dirty="0" smtClean="0"/>
              <a:t>Think of eating a chunk of bread instead of one crumb or the whole loaf.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Sousa, D.A. (2011). How the brain learns. Thousand Oaks, CA: Corwin.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32</a:t>
            </a:fld>
            <a:endParaRPr lang="en-US" dirty="0"/>
          </a:p>
        </p:txBody>
      </p:sp>
    </p:spTree>
    <p:extLst>
      <p:ext uri="{BB962C8B-B14F-4D97-AF65-F5344CB8AC3E}">
        <p14:creationId xmlns:p14="http://schemas.microsoft.com/office/powerpoint/2010/main" val="1889461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mnemonic is a “very useful device for remembering unrelated information, patterns, or rules” (p. 140).</a:t>
            </a:r>
          </a:p>
          <a:p>
            <a:r>
              <a:rPr lang="en-US" baseline="0" dirty="0" smtClean="0"/>
              <a:t>Two types are rhyming and reduction (p. 140).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33</a:t>
            </a:fld>
            <a:endParaRPr lang="en-US" dirty="0"/>
          </a:p>
        </p:txBody>
      </p:sp>
    </p:spTree>
    <p:extLst>
      <p:ext uri="{BB962C8B-B14F-4D97-AF65-F5344CB8AC3E}">
        <p14:creationId xmlns:p14="http://schemas.microsoft.com/office/powerpoint/2010/main" val="1692410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already know this mnemonic!</a:t>
            </a:r>
          </a:p>
          <a:p>
            <a:r>
              <a:rPr lang="en-US" dirty="0" smtClean="0"/>
              <a:t>Mnemonic: http://it.pinellas.k12.fl.us/Teachers3/gurianb/files/E07E4B18CEC345F8B6913F2B9B28A0CC.pdf</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34</a:t>
            </a:fld>
            <a:endParaRPr lang="en-US" dirty="0"/>
          </a:p>
        </p:txBody>
      </p:sp>
    </p:spTree>
    <p:extLst>
      <p:ext uri="{BB962C8B-B14F-4D97-AF65-F5344CB8AC3E}">
        <p14:creationId xmlns:p14="http://schemas.microsoft.com/office/powerpoint/2010/main" val="146893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Parietal Lobe “deal[s]</a:t>
            </a:r>
            <a:r>
              <a:rPr lang="en-US" baseline="0" dirty="0" smtClean="0"/>
              <a:t> mainly with spatial orientation, calculation, and certain types of recognition” (p. 17). Sousa, D.A. (2011). How the brain learns. Thousand Oaks, CA: Corwin. </a:t>
            </a:r>
          </a:p>
          <a:p>
            <a:r>
              <a:rPr lang="en-US" baseline="0" dirty="0" smtClean="0"/>
              <a:t>Remember the PA in Space matches the PA in parietal.  This will help you remember that the parietal lobe is in charge of S PA cial awareness, knowing where you are in space.</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280452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occipital</a:t>
            </a:r>
            <a:r>
              <a:rPr lang="en-US" baseline="0" dirty="0" smtClean="0"/>
              <a:t> lobe are almost used almost exclusively for visual processing” (p. 17).</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Picture an octopus with BIG eyes.  This will remind you that the occipital lobe is responsible for vision.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dirty="0"/>
          </a:p>
        </p:txBody>
      </p:sp>
    </p:spTree>
    <p:extLst>
      <p:ext uri="{BB962C8B-B14F-4D97-AF65-F5344CB8AC3E}">
        <p14:creationId xmlns:p14="http://schemas.microsoft.com/office/powerpoint/2010/main" val="161919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temporal lobe controls</a:t>
            </a:r>
            <a:r>
              <a:rPr lang="en-US" baseline="0" dirty="0" smtClean="0"/>
              <a:t> “sound, music, face and object recognition, and some parts of long-term memory” (p. 27).</a:t>
            </a:r>
          </a:p>
          <a:p>
            <a:r>
              <a:rPr lang="en-US" baseline="0" dirty="0" smtClean="0"/>
              <a:t>It also deals with speech. (p. 27) Sousa, D.A. (2011). How the brain learns. Thousand Oaks, CA: Corwin. </a:t>
            </a:r>
          </a:p>
          <a:p>
            <a:r>
              <a:rPr lang="en-US" baseline="0" dirty="0" smtClean="0"/>
              <a:t>Temporal sounds like temperature.  Babies get their temperature taken in their ears.  This will help you know that the temporal lobe’s job is to deal with sound and speech.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dirty="0"/>
          </a:p>
        </p:txBody>
      </p:sp>
    </p:spTree>
    <p:extLst>
      <p:ext uri="{BB962C8B-B14F-4D97-AF65-F5344CB8AC3E}">
        <p14:creationId xmlns:p14="http://schemas.microsoft.com/office/powerpoint/2010/main" val="84824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(Prefrontal cortex)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“Often called the executive control center, these lobes deal with planning and thinking. . . Monitoring higher-order thinking, directing problem solving, and regulating the excesses of the emotional system.  The frontal lobe also contains our self-will area – what some might call our personality” (p. 17).</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likes to be line leader.  When you are line leader you are in charge of the line.  You have lots of choices.  You have to think more than the others in the line.  This will help you remember how important the frontal lobe is, especially to higher order thinking and problem solving.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dirty="0"/>
          </a:p>
        </p:txBody>
      </p:sp>
    </p:spTree>
    <p:extLst>
      <p:ext uri="{BB962C8B-B14F-4D97-AF65-F5344CB8AC3E}">
        <p14:creationId xmlns:p14="http://schemas.microsoft.com/office/powerpoint/2010/main" val="331394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a:t>
            </a:r>
            <a:r>
              <a:rPr lang="en-US" baseline="0" dirty="0" smtClean="0"/>
              <a:t> major areas</a:t>
            </a:r>
            <a:r>
              <a:rPr lang="en-US" dirty="0" smtClean="0"/>
              <a:t> inside</a:t>
            </a:r>
            <a:r>
              <a:rPr lang="en-US" baseline="0" dirty="0" smtClean="0"/>
              <a:t> </a:t>
            </a:r>
            <a:r>
              <a:rPr lang="en-US" dirty="0" smtClean="0"/>
              <a:t>brain. </a:t>
            </a:r>
          </a:p>
          <a:p>
            <a:r>
              <a:rPr lang="en-US" dirty="0" smtClean="0"/>
              <a:t>Let’s go over each part.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dirty="0"/>
          </a:p>
        </p:txBody>
      </p:sp>
    </p:spTree>
    <p:extLst>
      <p:ext uri="{BB962C8B-B14F-4D97-AF65-F5344CB8AC3E}">
        <p14:creationId xmlns:p14="http://schemas.microsoft.com/office/powerpoint/2010/main" val="133571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where vital body functions, such as heartbeat, respiration [breathing], body temperature, and digestion, are monitored and controlled” (p. 18).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(Sousa, D.A. (2011). How the brain learns. Thousand Oaks, CA: Corwin.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 like the plant stem controls the plant’s life (water intake, nutrient travel, etc.), the brain stem controls the brain’s important jobs.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dirty="0"/>
          </a:p>
        </p:txBody>
      </p:sp>
    </p:spTree>
    <p:extLst>
      <p:ext uri="{BB962C8B-B14F-4D97-AF65-F5344CB8AC3E}">
        <p14:creationId xmlns:p14="http://schemas.microsoft.com/office/powerpoint/2010/main" val="410315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9/26/2016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9/26/2016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9/26/2016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9/26/2016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9/26/2016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9/26/2016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9/26/2016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9/26/2016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9/26/2016</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dreamstime.com/illustration/hippopotamus.html" TargetMode="External"/><Relationship Id="rId5" Type="http://schemas.openxmlformats.org/officeDocument/2006/relationships/hyperlink" Target="http://www.lla.org/admissions/business-office"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1.gif"/><Relationship Id="rId5" Type="http://schemas.openxmlformats.org/officeDocument/2006/relationships/hyperlink" Target="http://www.wpbeginner.com/plugins/pin-posts-with-post-admin-shortcuts-plugin/" TargetMode="External"/><Relationship Id="rId4" Type="http://schemas.openxmlformats.org/officeDocument/2006/relationships/hyperlink" Target="http://pixabay.com/en/photos/fing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wpbeginner.com/plugins/pin-posts-with-post-admin-shortcuts-plugin/" TargetMode="External"/><Relationship Id="rId5" Type="http://schemas.openxmlformats.org/officeDocument/2006/relationships/hyperlink" Target="http://pixabay.com/en/photos/fingers/" TargetMode="Externa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1.gif"/><Relationship Id="rId5" Type="http://schemas.openxmlformats.org/officeDocument/2006/relationships/hyperlink" Target="http://www.wpbeginner.com/plugins/pin-posts-with-post-admin-shortcuts-plugin/" TargetMode="External"/><Relationship Id="rId4" Type="http://schemas.openxmlformats.org/officeDocument/2006/relationships/hyperlink" Target="http://pixabay.com/en/photos/finger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685800"/>
            <a:ext cx="9144000" cy="38862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The Brain for Second Graders: Brain Basics</a:t>
            </a:r>
            <a:endParaRPr lang="en-US" dirty="0"/>
          </a:p>
        </p:txBody>
      </p:sp>
      <p:sp>
        <p:nvSpPr>
          <p:cNvPr id="3" name="Subtitle 2"/>
          <p:cNvSpPr>
            <a:spLocks noGrp="1"/>
          </p:cNvSpPr>
          <p:nvPr>
            <p:ph type="subTitle" idx="1"/>
          </p:nvPr>
        </p:nvSpPr>
        <p:spPr/>
        <p:txBody>
          <a:bodyPr>
            <a:normAutofit lnSpcReduction="10000"/>
          </a:bodyPr>
          <a:lstStyle/>
          <a:p>
            <a:r>
              <a:rPr lang="en-US" dirty="0" smtClean="0"/>
              <a:t>By: Michelle Coy</a:t>
            </a:r>
          </a:p>
          <a:p>
            <a:r>
              <a:rPr lang="en-US" dirty="0" smtClean="0"/>
              <a:t>EDCI545 Brain Science and Learning</a:t>
            </a:r>
          </a:p>
          <a:p>
            <a:r>
              <a:rPr lang="en-US" dirty="0" smtClean="0"/>
              <a:t>La Sierra University – Dr. Caviness </a:t>
            </a:r>
            <a:endParaRPr lang="en-US" dirty="0"/>
          </a:p>
        </p:txBody>
      </p:sp>
      <p:sp>
        <p:nvSpPr>
          <p:cNvPr id="4" name="TextBox 3"/>
          <p:cNvSpPr txBox="1"/>
          <p:nvPr/>
        </p:nvSpPr>
        <p:spPr>
          <a:xfrm>
            <a:off x="8380412" y="5943600"/>
            <a:ext cx="3657600" cy="784830"/>
          </a:xfrm>
          <a:prstGeom prst="rect">
            <a:avLst/>
          </a:prstGeom>
          <a:noFill/>
        </p:spPr>
        <p:txBody>
          <a:bodyPr wrap="square" rtlCol="0">
            <a:spAutoFit/>
          </a:bodyPr>
          <a:lstStyle/>
          <a:p>
            <a:pPr algn="r">
              <a:lnSpc>
                <a:spcPct val="90000"/>
              </a:lnSpc>
            </a:pPr>
            <a:r>
              <a:rPr lang="en-US" sz="5000" dirty="0"/>
              <a:t>Part One &gt;</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Limbic System</a:t>
            </a:r>
            <a:endParaRPr lang="en-US" dirty="0"/>
          </a:p>
        </p:txBody>
      </p:sp>
      <p:sp>
        <p:nvSpPr>
          <p:cNvPr id="7" name="Content Placeholder 2"/>
          <p:cNvSpPr>
            <a:spLocks noGrp="1"/>
          </p:cNvSpPr>
          <p:nvPr>
            <p:ph idx="1"/>
          </p:nvPr>
        </p:nvSpPr>
        <p:spPr>
          <a:xfrm>
            <a:off x="379412" y="5923734"/>
            <a:ext cx="11277600" cy="705666"/>
          </a:xfrm>
        </p:spPr>
        <p:txBody>
          <a:bodyPr>
            <a:noAutofit/>
          </a:bodyPr>
          <a:lstStyle/>
          <a:p>
            <a:pPr marL="0" indent="0" algn="ctr">
              <a:buNone/>
            </a:pPr>
            <a:r>
              <a:rPr lang="en-US" sz="5000" dirty="0" smtClean="0"/>
              <a:t>Limb &gt; </a:t>
            </a:r>
            <a:r>
              <a:rPr lang="en-US" sz="5000" dirty="0" smtClean="0">
                <a:solidFill>
                  <a:srgbClr val="FFFF00"/>
                </a:solidFill>
              </a:rPr>
              <a:t>L</a:t>
            </a:r>
            <a:r>
              <a:rPr lang="en-US" sz="5000" dirty="0" smtClean="0"/>
              <a:t>i</a:t>
            </a:r>
            <a:r>
              <a:rPr lang="en-US" sz="5000" dirty="0" smtClean="0">
                <a:solidFill>
                  <a:srgbClr val="FFFF00"/>
                </a:solidFill>
              </a:rPr>
              <a:t>m</a:t>
            </a:r>
            <a:r>
              <a:rPr lang="en-US" sz="5000" dirty="0" smtClean="0"/>
              <a:t>bic &gt; </a:t>
            </a:r>
            <a:r>
              <a:rPr lang="en-US" sz="5000" dirty="0" smtClean="0">
                <a:solidFill>
                  <a:srgbClr val="FFFF00"/>
                </a:solidFill>
              </a:rPr>
              <a:t>L</a:t>
            </a:r>
            <a:r>
              <a:rPr lang="en-US" sz="5000" dirty="0" smtClean="0"/>
              <a:t>earning and </a:t>
            </a:r>
            <a:r>
              <a:rPr lang="en-US" sz="5000" dirty="0" smtClean="0">
                <a:solidFill>
                  <a:srgbClr val="FFFF00"/>
                </a:solidFill>
              </a:rPr>
              <a:t>M</a:t>
            </a:r>
            <a:r>
              <a:rPr lang="en-US" sz="5000" dirty="0" smtClean="0"/>
              <a:t>emory</a:t>
            </a:r>
            <a:endParaRPr lang="en-US" sz="5000" dirty="0"/>
          </a:p>
        </p:txBody>
      </p:sp>
      <p:sp>
        <p:nvSpPr>
          <p:cNvPr id="3" name="TextBox 2"/>
          <p:cNvSpPr txBox="1"/>
          <p:nvPr/>
        </p:nvSpPr>
        <p:spPr>
          <a:xfrm>
            <a:off x="4188510" y="8881104"/>
            <a:ext cx="1957910" cy="313932"/>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pic>
        <p:nvPicPr>
          <p:cNvPr id="5122" name="Picture 2" descr="http://yourkidsed.com.au/info/files/shared/iS_000016258267_boy_hanging_in_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2" y="1859027"/>
            <a:ext cx="5466785" cy="3627374"/>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351212" y="5486401"/>
            <a:ext cx="5466785" cy="203133"/>
          </a:xfrm>
          <a:prstGeom prst="rect">
            <a:avLst/>
          </a:prstGeom>
          <a:noFill/>
        </p:spPr>
        <p:txBody>
          <a:bodyPr wrap="square" rtlCol="0">
            <a:spAutoFit/>
          </a:bodyPr>
          <a:lstStyle/>
          <a:p>
            <a:pPr algn="ctr">
              <a:lnSpc>
                <a:spcPct val="90000"/>
              </a:lnSpc>
            </a:pPr>
            <a:r>
              <a:rPr lang="en-US" sz="800" dirty="0"/>
              <a:t>http://yourkidsed.com.au/info/getting-our-kids-back-outdoors</a:t>
            </a:r>
          </a:p>
        </p:txBody>
      </p:sp>
    </p:spTree>
    <p:extLst>
      <p:ext uri="{BB962C8B-B14F-4D97-AF65-F5344CB8AC3E}">
        <p14:creationId xmlns:p14="http://schemas.microsoft.com/office/powerpoint/2010/main" val="206795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Limbic System’s Four Parts</a:t>
            </a:r>
            <a:endParaRPr lang="en-US" dirty="0"/>
          </a:p>
        </p:txBody>
      </p:sp>
      <p:sp>
        <p:nvSpPr>
          <p:cNvPr id="3" name="TextBox 2"/>
          <p:cNvSpPr txBox="1"/>
          <p:nvPr/>
        </p:nvSpPr>
        <p:spPr>
          <a:xfrm>
            <a:off x="4188510" y="8881104"/>
            <a:ext cx="1957910" cy="313932"/>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grpSp>
        <p:nvGrpSpPr>
          <p:cNvPr id="10" name="Group 9"/>
          <p:cNvGrpSpPr/>
          <p:nvPr/>
        </p:nvGrpSpPr>
        <p:grpSpPr>
          <a:xfrm>
            <a:off x="3198812" y="1916618"/>
            <a:ext cx="5867400" cy="4255582"/>
            <a:chOff x="3198812" y="1916618"/>
            <a:chExt cx="5867400" cy="4255582"/>
          </a:xfrm>
        </p:grpSpPr>
        <p:pic>
          <p:nvPicPr>
            <p:cNvPr id="4098" name="Picture 2" descr="http://www.mhhe.com/biosci/genbio/enger/student/olc/art_quizzes/genbiomedia/06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20" y="1916618"/>
              <a:ext cx="5384799" cy="40386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198812" y="5955218"/>
              <a:ext cx="5867400" cy="216982"/>
            </a:xfrm>
            <a:prstGeom prst="rect">
              <a:avLst/>
            </a:prstGeom>
            <a:noFill/>
          </p:spPr>
          <p:txBody>
            <a:bodyPr wrap="square" rtlCol="0">
              <a:spAutoFit/>
            </a:bodyPr>
            <a:lstStyle/>
            <a:p>
              <a:pPr>
                <a:lnSpc>
                  <a:spcPct val="90000"/>
                </a:lnSpc>
              </a:pPr>
              <a:r>
                <a:rPr lang="en-US" sz="300" dirty="0"/>
                <a:t>http://www.mhhe.com/cgi-bin/netquiz_get.pl?qfooter=/usr/web/home/mhhe/biosci/genbio/enger/student/olc/art_quizzes/0665fq.htm&amp;afooter=/usr/web/home/mhhe/biosci/genbio/enger/student/olc/art_quizzes/0665fa.htm&amp;test=/usr/web/home/mhhe/biosci/genbio/enger/student/olc/art_quizzes/0665q.txt&amp;answers=/usr/web/home/mhhe/biosci/genbio/enger/student/olc/art_quizzes/0665a.txt</a:t>
              </a:r>
            </a:p>
          </p:txBody>
        </p:sp>
      </p:grpSp>
    </p:spTree>
    <p:extLst>
      <p:ext uri="{BB962C8B-B14F-4D97-AF65-F5344CB8AC3E}">
        <p14:creationId xmlns:p14="http://schemas.microsoft.com/office/powerpoint/2010/main" val="31865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Thalamus (Limbic System)</a:t>
            </a:r>
            <a:endParaRPr lang="en-US" dirty="0"/>
          </a:p>
        </p:txBody>
      </p:sp>
      <p:sp>
        <p:nvSpPr>
          <p:cNvPr id="3" name="TextBox 2"/>
          <p:cNvSpPr txBox="1"/>
          <p:nvPr/>
        </p:nvSpPr>
        <p:spPr>
          <a:xfrm>
            <a:off x="4188510" y="8881104"/>
            <a:ext cx="1957910" cy="313932"/>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grpSp>
        <p:nvGrpSpPr>
          <p:cNvPr id="10" name="Group 9"/>
          <p:cNvGrpSpPr/>
          <p:nvPr/>
        </p:nvGrpSpPr>
        <p:grpSpPr>
          <a:xfrm>
            <a:off x="7085012" y="1981200"/>
            <a:ext cx="4572000" cy="3352800"/>
            <a:chOff x="3198812" y="1916618"/>
            <a:chExt cx="5867400" cy="4255582"/>
          </a:xfrm>
        </p:grpSpPr>
        <p:pic>
          <p:nvPicPr>
            <p:cNvPr id="4098" name="Picture 2" descr="http://www.mhhe.com/biosci/genbio/enger/student/olc/art_quizzes/genbiomedia/06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20" y="1916618"/>
              <a:ext cx="5384799" cy="40386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198812" y="5955218"/>
              <a:ext cx="5867400" cy="216982"/>
            </a:xfrm>
            <a:prstGeom prst="rect">
              <a:avLst/>
            </a:prstGeom>
            <a:noFill/>
          </p:spPr>
          <p:txBody>
            <a:bodyPr wrap="square" rtlCol="0">
              <a:spAutoFit/>
            </a:bodyPr>
            <a:lstStyle/>
            <a:p>
              <a:pPr>
                <a:lnSpc>
                  <a:spcPct val="90000"/>
                </a:lnSpc>
              </a:pPr>
              <a:r>
                <a:rPr lang="en-US" sz="300" dirty="0"/>
                <a:t>http://www.mhhe.com/cgi-bin/netquiz_get.pl?qfooter=/usr/web/home/mhhe/biosci/genbio/enger/student/olc/art_quizzes/0665fq.htm&amp;afooter=/usr/web/home/mhhe/biosci/genbio/enger/student/olc/art_quizzes/0665fa.htm&amp;test=/usr/web/home/mhhe/biosci/genbio/enger/student/olc/art_quizzes/0665q.txt&amp;answers=/usr/web/home/mhhe/biosci/genbio/enger/student/olc/art_quizzes/0665a.txt</a:t>
              </a:r>
            </a:p>
          </p:txBody>
        </p:sp>
      </p:grpSp>
      <p:sp>
        <p:nvSpPr>
          <p:cNvPr id="4" name="Oval 3"/>
          <p:cNvSpPr/>
          <p:nvPr/>
        </p:nvSpPr>
        <p:spPr>
          <a:xfrm>
            <a:off x="10167264" y="2000250"/>
            <a:ext cx="1236358" cy="361950"/>
          </a:xfrm>
          <a:prstGeom prst="ellipse">
            <a:avLst/>
          </a:prstGeom>
          <a:noFill/>
          <a:ln w="762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7012" y="5671370"/>
            <a:ext cx="11658600" cy="1378326"/>
          </a:xfrm>
          <a:prstGeom prst="rect">
            <a:avLst/>
          </a:prstGeom>
          <a:noFill/>
        </p:spPr>
        <p:txBody>
          <a:bodyPr wrap="square" rtlCol="0">
            <a:spAutoFit/>
          </a:bodyPr>
          <a:lstStyle/>
          <a:p>
            <a:pPr algn="ctr">
              <a:lnSpc>
                <a:spcPct val="90000"/>
              </a:lnSpc>
            </a:pPr>
            <a:r>
              <a:rPr lang="en-US" sz="4600" dirty="0" smtClean="0"/>
              <a:t>Must open gate &gt; ThalaMUS</a:t>
            </a:r>
            <a:r>
              <a:rPr lang="en-US" sz="4600" dirty="0"/>
              <a:t> </a:t>
            </a:r>
            <a:r>
              <a:rPr lang="en-US" sz="4600" dirty="0" smtClean="0"/>
              <a:t>&gt; Gateway </a:t>
            </a:r>
            <a:r>
              <a:rPr lang="en-US" sz="4600" smtClean="0"/>
              <a:t>to Cortex</a:t>
            </a:r>
            <a:endParaRPr lang="en-US" sz="4600" dirty="0"/>
          </a:p>
        </p:txBody>
      </p:sp>
      <p:grpSp>
        <p:nvGrpSpPr>
          <p:cNvPr id="9" name="Group 8"/>
          <p:cNvGrpSpPr/>
          <p:nvPr/>
        </p:nvGrpSpPr>
        <p:grpSpPr>
          <a:xfrm>
            <a:off x="608012" y="1985377"/>
            <a:ext cx="5955067" cy="3380805"/>
            <a:chOff x="608012" y="1985377"/>
            <a:chExt cx="5955067" cy="3380805"/>
          </a:xfrm>
        </p:grpSpPr>
        <p:pic>
          <p:nvPicPr>
            <p:cNvPr id="9218" name="Picture 2" descr="http://glennstone.net/wp-content/uploads/sites/12/2012/08/Gate-Syst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12" y="1985377"/>
              <a:ext cx="5955067" cy="3196223"/>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979612" y="3567736"/>
              <a:ext cx="3685625" cy="923330"/>
            </a:xfrm>
            <a:prstGeom prst="rect">
              <a:avLst/>
            </a:prstGeom>
            <a:solidFill>
              <a:schemeClr val="tx1"/>
            </a:solidFill>
          </p:spPr>
          <p:txBody>
            <a:bodyPr wrap="none" lIns="91440" tIns="45720" rIns="91440" bIns="45720">
              <a:spAutoFit/>
            </a:bodyPr>
            <a:lstStyle/>
            <a:p>
              <a:pPr algn="ctr"/>
              <a:r>
                <a:rPr lang="en-US" sz="5400" b="0" cap="none" spc="0" dirty="0" smtClean="0">
                  <a:ln w="0">
                    <a:solidFill>
                      <a:schemeClr val="bg2"/>
                    </a:solidFill>
                  </a:ln>
                  <a:solidFill>
                    <a:srgbClr val="FFFF00"/>
                  </a:solidFill>
                  <a:effectLst>
                    <a:outerShdw blurRad="38100" dist="25400" dir="5400000" algn="ctr" rotWithShape="0">
                      <a:srgbClr val="6E747A">
                        <a:alpha val="43000"/>
                      </a:srgbClr>
                    </a:outerShdw>
                  </a:effectLst>
                </a:rPr>
                <a:t>THALAMUS</a:t>
              </a:r>
              <a:endParaRPr lang="en-US" sz="5400" b="0" cap="none" spc="0" dirty="0">
                <a:ln w="0">
                  <a:solidFill>
                    <a:schemeClr val="bg2"/>
                  </a:solidFill>
                </a:ln>
                <a:solidFill>
                  <a:srgbClr val="FFFF00"/>
                </a:solidFill>
                <a:effectLst>
                  <a:outerShdw blurRad="38100" dist="25400" dir="5400000" algn="ctr" rotWithShape="0">
                    <a:srgbClr val="6E747A">
                      <a:alpha val="43000"/>
                    </a:srgbClr>
                  </a:outerShdw>
                </a:effectLst>
              </a:endParaRPr>
            </a:p>
          </p:txBody>
        </p:sp>
        <p:sp>
          <p:nvSpPr>
            <p:cNvPr id="8" name="TextBox 7"/>
            <p:cNvSpPr txBox="1"/>
            <p:nvPr/>
          </p:nvSpPr>
          <p:spPr>
            <a:xfrm>
              <a:off x="608012" y="5163049"/>
              <a:ext cx="5955067" cy="203133"/>
            </a:xfrm>
            <a:prstGeom prst="rect">
              <a:avLst/>
            </a:prstGeom>
            <a:noFill/>
          </p:spPr>
          <p:txBody>
            <a:bodyPr wrap="square" rtlCol="0">
              <a:spAutoFit/>
            </a:bodyPr>
            <a:lstStyle/>
            <a:p>
              <a:pPr algn="ctr">
                <a:lnSpc>
                  <a:spcPct val="90000"/>
                </a:lnSpc>
              </a:pPr>
              <a:r>
                <a:rPr lang="en-US" sz="800" dirty="0"/>
                <a:t>http://glennstone.net/gate-system-fence-springfield-mo/</a:t>
              </a:r>
            </a:p>
          </p:txBody>
        </p:sp>
      </p:grpSp>
    </p:spTree>
    <p:extLst>
      <p:ext uri="{BB962C8B-B14F-4D97-AF65-F5344CB8AC3E}">
        <p14:creationId xmlns:p14="http://schemas.microsoft.com/office/powerpoint/2010/main" val="131822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Hypothalamus (Limbic System)</a:t>
            </a:r>
            <a:endParaRPr lang="en-US" dirty="0"/>
          </a:p>
        </p:txBody>
      </p:sp>
      <p:sp>
        <p:nvSpPr>
          <p:cNvPr id="3" name="TextBox 2"/>
          <p:cNvSpPr txBox="1"/>
          <p:nvPr/>
        </p:nvSpPr>
        <p:spPr>
          <a:xfrm>
            <a:off x="4188510" y="8881104"/>
            <a:ext cx="1957910" cy="313932"/>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grpSp>
        <p:nvGrpSpPr>
          <p:cNvPr id="10" name="Group 9"/>
          <p:cNvGrpSpPr/>
          <p:nvPr/>
        </p:nvGrpSpPr>
        <p:grpSpPr>
          <a:xfrm>
            <a:off x="6704012" y="1981200"/>
            <a:ext cx="4572000" cy="3352800"/>
            <a:chOff x="3198812" y="1916618"/>
            <a:chExt cx="5867400" cy="4255582"/>
          </a:xfrm>
        </p:grpSpPr>
        <p:pic>
          <p:nvPicPr>
            <p:cNvPr id="4098" name="Picture 2" descr="http://www.mhhe.com/biosci/genbio/enger/student/olc/art_quizzes/genbiomedia/06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20" y="1916618"/>
              <a:ext cx="5384799" cy="40386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198812" y="5955218"/>
              <a:ext cx="5867400" cy="216982"/>
            </a:xfrm>
            <a:prstGeom prst="rect">
              <a:avLst/>
            </a:prstGeom>
            <a:noFill/>
          </p:spPr>
          <p:txBody>
            <a:bodyPr wrap="square" rtlCol="0">
              <a:spAutoFit/>
            </a:bodyPr>
            <a:lstStyle/>
            <a:p>
              <a:pPr>
                <a:lnSpc>
                  <a:spcPct val="90000"/>
                </a:lnSpc>
              </a:pPr>
              <a:r>
                <a:rPr lang="en-US" sz="300" dirty="0"/>
                <a:t>http://www.mhhe.com/cgi-bin/netquiz_get.pl?qfooter=/usr/web/home/mhhe/biosci/genbio/enger/student/olc/art_quizzes/0665fq.htm&amp;afooter=/usr/web/home/mhhe/biosci/genbio/enger/student/olc/art_quizzes/0665fa.htm&amp;test=/usr/web/home/mhhe/biosci/genbio/enger/student/olc/art_quizzes/0665q.txt&amp;answers=/usr/web/home/mhhe/biosci/genbio/enger/student/olc/art_quizzes/0665a.txt</a:t>
              </a:r>
            </a:p>
          </p:txBody>
        </p:sp>
      </p:grpSp>
      <p:sp>
        <p:nvSpPr>
          <p:cNvPr id="4" name="Oval 3"/>
          <p:cNvSpPr/>
          <p:nvPr/>
        </p:nvSpPr>
        <p:spPr>
          <a:xfrm>
            <a:off x="6762197" y="2286000"/>
            <a:ext cx="1465815" cy="361950"/>
          </a:xfrm>
          <a:prstGeom prst="ellipse">
            <a:avLst/>
          </a:prstGeom>
          <a:noFill/>
          <a:ln w="762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7012" y="5671370"/>
            <a:ext cx="11658600" cy="729430"/>
          </a:xfrm>
          <a:prstGeom prst="rect">
            <a:avLst/>
          </a:prstGeom>
          <a:noFill/>
        </p:spPr>
        <p:txBody>
          <a:bodyPr wrap="square" rtlCol="0">
            <a:spAutoFit/>
          </a:bodyPr>
          <a:lstStyle/>
          <a:p>
            <a:pPr algn="ctr">
              <a:lnSpc>
                <a:spcPct val="90000"/>
              </a:lnSpc>
            </a:pPr>
            <a:r>
              <a:rPr lang="en-US" sz="4600" dirty="0" smtClean="0"/>
              <a:t>Hypo = Below &gt; Hypothalamus &gt; Below brain</a:t>
            </a:r>
            <a:endParaRPr lang="en-US" sz="4600" dirty="0"/>
          </a:p>
        </p:txBody>
      </p:sp>
      <p:pic>
        <p:nvPicPr>
          <p:cNvPr id="10242" name="Picture 2" descr="http://thumbs.dreamstime.com/t/dogs-looking-under-gate-two-wooden-garden-367372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731" y="1981199"/>
            <a:ext cx="4752883" cy="3181849"/>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997415" y="4267200"/>
            <a:ext cx="3698197" cy="630942"/>
          </a:xfrm>
          <a:prstGeom prst="rect">
            <a:avLst/>
          </a:prstGeom>
          <a:solidFill>
            <a:schemeClr val="tx1"/>
          </a:solidFill>
        </p:spPr>
        <p:txBody>
          <a:bodyPr wrap="square" lIns="91440" tIns="45720" rIns="91440" bIns="45720">
            <a:spAutoFit/>
          </a:bodyPr>
          <a:lstStyle/>
          <a:p>
            <a:pPr algn="ctr"/>
            <a:r>
              <a:rPr lang="en-US" sz="3500" dirty="0" smtClean="0">
                <a:ln w="0">
                  <a:solidFill>
                    <a:schemeClr val="bg2"/>
                  </a:solidFill>
                </a:ln>
                <a:solidFill>
                  <a:srgbClr val="FFFF00"/>
                </a:solidFill>
                <a:effectLst>
                  <a:outerShdw blurRad="38100" dist="25400" dir="5400000" algn="ctr" rotWithShape="0">
                    <a:srgbClr val="6E747A">
                      <a:alpha val="43000"/>
                    </a:srgbClr>
                  </a:outerShdw>
                </a:effectLst>
              </a:rPr>
              <a:t>HYPO</a:t>
            </a:r>
            <a:r>
              <a:rPr lang="en-US" sz="3500" b="0" cap="none" spc="0" dirty="0" smtClean="0">
                <a:ln w="0">
                  <a:solidFill>
                    <a:schemeClr val="bg2"/>
                  </a:solidFill>
                </a:ln>
                <a:solidFill>
                  <a:srgbClr val="FFFF00"/>
                </a:solidFill>
                <a:effectLst>
                  <a:outerShdw blurRad="38100" dist="25400" dir="5400000" algn="ctr" rotWithShape="0">
                    <a:srgbClr val="6E747A">
                      <a:alpha val="43000"/>
                    </a:srgbClr>
                  </a:outerShdw>
                </a:effectLst>
              </a:rPr>
              <a:t>THALAMUS</a:t>
            </a:r>
            <a:endParaRPr lang="en-US" sz="3500" b="0" cap="none" spc="0" dirty="0">
              <a:ln w="0">
                <a:solidFill>
                  <a:schemeClr val="bg2"/>
                </a:solidFill>
              </a:ln>
              <a:solidFill>
                <a:srgbClr val="FFFF00"/>
              </a:solidFill>
              <a:effectLst>
                <a:outerShdw blurRad="38100" dist="25400" dir="5400000" algn="ctr" rotWithShape="0">
                  <a:srgbClr val="6E747A">
                    <a:alpha val="43000"/>
                  </a:srgbClr>
                </a:outerShdw>
              </a:effectLst>
            </a:endParaRPr>
          </a:p>
        </p:txBody>
      </p:sp>
      <p:sp>
        <p:nvSpPr>
          <p:cNvPr id="11" name="TextBox 10"/>
          <p:cNvSpPr txBox="1"/>
          <p:nvPr/>
        </p:nvSpPr>
        <p:spPr>
          <a:xfrm>
            <a:off x="1293812" y="5163048"/>
            <a:ext cx="5105400" cy="203133"/>
          </a:xfrm>
          <a:prstGeom prst="rect">
            <a:avLst/>
          </a:prstGeom>
          <a:noFill/>
        </p:spPr>
        <p:txBody>
          <a:bodyPr wrap="square" rtlCol="0">
            <a:spAutoFit/>
          </a:bodyPr>
          <a:lstStyle/>
          <a:p>
            <a:pPr algn="ctr">
              <a:lnSpc>
                <a:spcPct val="90000"/>
              </a:lnSpc>
            </a:pPr>
            <a:r>
              <a:rPr lang="en-US" sz="800" dirty="0"/>
              <a:t>http://www.dreamstime.com/photos-images/dog-looking-gate.html</a:t>
            </a:r>
          </a:p>
        </p:txBody>
      </p:sp>
    </p:spTree>
    <p:extLst>
      <p:ext uri="{BB962C8B-B14F-4D97-AF65-F5344CB8AC3E}">
        <p14:creationId xmlns:p14="http://schemas.microsoft.com/office/powerpoint/2010/main" val="102812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 (Limbic System)</a:t>
            </a:r>
            <a:endParaRPr lang="en-US" dirty="0"/>
          </a:p>
        </p:txBody>
      </p:sp>
      <p:sp>
        <p:nvSpPr>
          <p:cNvPr id="3" name="TextBox 2"/>
          <p:cNvSpPr txBox="1"/>
          <p:nvPr/>
        </p:nvSpPr>
        <p:spPr>
          <a:xfrm>
            <a:off x="4188510" y="8881104"/>
            <a:ext cx="1957910" cy="313932"/>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grpSp>
        <p:nvGrpSpPr>
          <p:cNvPr id="10" name="Group 9"/>
          <p:cNvGrpSpPr/>
          <p:nvPr/>
        </p:nvGrpSpPr>
        <p:grpSpPr>
          <a:xfrm>
            <a:off x="6856412" y="1981200"/>
            <a:ext cx="4572000" cy="3352800"/>
            <a:chOff x="3198812" y="1916618"/>
            <a:chExt cx="5867400" cy="4255582"/>
          </a:xfrm>
        </p:grpSpPr>
        <p:pic>
          <p:nvPicPr>
            <p:cNvPr id="4098" name="Picture 2" descr="http://www.mhhe.com/biosci/genbio/enger/student/olc/art_quizzes/genbiomedia/06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20" y="1916618"/>
              <a:ext cx="5384799" cy="40386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198812" y="5955218"/>
              <a:ext cx="5867400" cy="216982"/>
            </a:xfrm>
            <a:prstGeom prst="rect">
              <a:avLst/>
            </a:prstGeom>
            <a:noFill/>
          </p:spPr>
          <p:txBody>
            <a:bodyPr wrap="square" rtlCol="0">
              <a:spAutoFit/>
            </a:bodyPr>
            <a:lstStyle/>
            <a:p>
              <a:pPr>
                <a:lnSpc>
                  <a:spcPct val="90000"/>
                </a:lnSpc>
              </a:pPr>
              <a:r>
                <a:rPr lang="en-US" sz="300" dirty="0"/>
                <a:t>http://www.mhhe.com/cgi-bin/netquiz_get.pl?qfooter=/usr/web/home/mhhe/biosci/genbio/enger/student/olc/art_quizzes/0665fq.htm&amp;afooter=/usr/web/home/mhhe/biosci/genbio/enger/student/olc/art_quizzes/0665fa.htm&amp;test=/usr/web/home/mhhe/biosci/genbio/enger/student/olc/art_quizzes/0665q.txt&amp;answers=/usr/web/home/mhhe/biosci/genbio/enger/student/olc/art_quizzes/0665a.txt</a:t>
              </a:r>
            </a:p>
          </p:txBody>
        </p:sp>
      </p:grpSp>
      <p:sp>
        <p:nvSpPr>
          <p:cNvPr id="4" name="Oval 3"/>
          <p:cNvSpPr/>
          <p:nvPr/>
        </p:nvSpPr>
        <p:spPr>
          <a:xfrm>
            <a:off x="8409504" y="4536192"/>
            <a:ext cx="1465815" cy="361950"/>
          </a:xfrm>
          <a:prstGeom prst="ellipse">
            <a:avLst/>
          </a:prstGeom>
          <a:noFill/>
          <a:ln w="762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65113" y="5491472"/>
            <a:ext cx="11658600" cy="1366528"/>
          </a:xfrm>
          <a:prstGeom prst="rect">
            <a:avLst/>
          </a:prstGeom>
          <a:noFill/>
        </p:spPr>
        <p:txBody>
          <a:bodyPr wrap="square" rtlCol="0">
            <a:spAutoFit/>
          </a:bodyPr>
          <a:lstStyle/>
          <a:p>
            <a:pPr algn="ctr">
              <a:lnSpc>
                <a:spcPct val="90000"/>
              </a:lnSpc>
            </a:pPr>
            <a:r>
              <a:rPr lang="en-US" sz="4600" dirty="0" smtClean="0"/>
              <a:t>Hippo goes to campus to learn &gt; Hippocampus &gt; Learning and Remembering</a:t>
            </a:r>
            <a:endParaRPr lang="en-US" sz="4600" dirty="0"/>
          </a:p>
        </p:txBody>
      </p:sp>
      <p:pic>
        <p:nvPicPr>
          <p:cNvPr id="11266" name="Picture 2" descr="http://www.lla.org/filerequest/1496"/>
          <p:cNvPicPr>
            <a:picLocks noChangeAspect="1" noChangeArrowheads="1"/>
          </p:cNvPicPr>
          <p:nvPr/>
        </p:nvPicPr>
        <p:blipFill rotWithShape="1">
          <a:blip r:embed="rId4">
            <a:extLst>
              <a:ext uri="{28A0092B-C50C-407E-A947-70E740481C1C}">
                <a14:useLocalDpi xmlns:a14="http://schemas.microsoft.com/office/drawing/2010/main" val="0"/>
              </a:ext>
            </a:extLst>
          </a:blip>
          <a:srcRect l="11504"/>
          <a:stretch/>
        </p:blipFill>
        <p:spPr bwMode="auto">
          <a:xfrm>
            <a:off x="989012" y="1952626"/>
            <a:ext cx="5426069" cy="3210424"/>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293812" y="5146957"/>
            <a:ext cx="5105400" cy="203133"/>
          </a:xfrm>
          <a:prstGeom prst="rect">
            <a:avLst/>
          </a:prstGeom>
          <a:noFill/>
        </p:spPr>
        <p:txBody>
          <a:bodyPr wrap="square" rtlCol="0">
            <a:spAutoFit/>
          </a:bodyPr>
          <a:lstStyle/>
          <a:p>
            <a:pPr algn="ctr">
              <a:lnSpc>
                <a:spcPct val="90000"/>
              </a:lnSpc>
            </a:pPr>
            <a:r>
              <a:rPr lang="en-US" sz="800" dirty="0">
                <a:hlinkClick r:id="rId5"/>
              </a:rPr>
              <a:t>http://</a:t>
            </a:r>
            <a:r>
              <a:rPr lang="en-US" sz="800" dirty="0" smtClean="0">
                <a:hlinkClick r:id="rId5"/>
              </a:rPr>
              <a:t>www.lla.org/admissions/business-office</a:t>
            </a:r>
            <a:r>
              <a:rPr lang="en-US" sz="800" dirty="0"/>
              <a:t> and </a:t>
            </a:r>
            <a:r>
              <a:rPr lang="en-US" sz="800" dirty="0">
                <a:hlinkClick r:id="rId6"/>
              </a:rPr>
              <a:t>http://</a:t>
            </a:r>
            <a:r>
              <a:rPr lang="en-US" sz="800" dirty="0" smtClean="0">
                <a:hlinkClick r:id="rId6"/>
              </a:rPr>
              <a:t>www.dreamstime.com/illustration/hippopotamus.html</a:t>
            </a:r>
            <a:r>
              <a:rPr lang="en-US" sz="800" dirty="0" smtClean="0"/>
              <a:t> </a:t>
            </a:r>
            <a:endParaRPr lang="en-US" sz="800" dirty="0"/>
          </a:p>
        </p:txBody>
      </p:sp>
      <p:pic>
        <p:nvPicPr>
          <p:cNvPr id="11268" name="Picture 4" descr="http://thumbs.dreamstime.com/x/hippopotamus-vector-4764024.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6791" y="3090541"/>
            <a:ext cx="2052637" cy="1888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0701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Amygdala (Limbic System)</a:t>
            </a:r>
            <a:endParaRPr lang="en-US" dirty="0"/>
          </a:p>
        </p:txBody>
      </p:sp>
      <p:sp>
        <p:nvSpPr>
          <p:cNvPr id="3" name="TextBox 2"/>
          <p:cNvSpPr txBox="1"/>
          <p:nvPr/>
        </p:nvSpPr>
        <p:spPr>
          <a:xfrm>
            <a:off x="4188510" y="8881104"/>
            <a:ext cx="1957910" cy="313932"/>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grpSp>
        <p:nvGrpSpPr>
          <p:cNvPr id="10" name="Group 9"/>
          <p:cNvGrpSpPr/>
          <p:nvPr/>
        </p:nvGrpSpPr>
        <p:grpSpPr>
          <a:xfrm>
            <a:off x="7389812" y="1981200"/>
            <a:ext cx="4572000" cy="3352800"/>
            <a:chOff x="3198812" y="1916618"/>
            <a:chExt cx="5867400" cy="4255582"/>
          </a:xfrm>
        </p:grpSpPr>
        <p:pic>
          <p:nvPicPr>
            <p:cNvPr id="4098" name="Picture 2" descr="http://www.mhhe.com/biosci/genbio/enger/student/olc/art_quizzes/genbiomedia/06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20" y="1916618"/>
              <a:ext cx="5384799" cy="40386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198812" y="5955218"/>
              <a:ext cx="5867400" cy="216982"/>
            </a:xfrm>
            <a:prstGeom prst="rect">
              <a:avLst/>
            </a:prstGeom>
            <a:noFill/>
          </p:spPr>
          <p:txBody>
            <a:bodyPr wrap="square" rtlCol="0">
              <a:spAutoFit/>
            </a:bodyPr>
            <a:lstStyle/>
            <a:p>
              <a:pPr>
                <a:lnSpc>
                  <a:spcPct val="90000"/>
                </a:lnSpc>
              </a:pPr>
              <a:r>
                <a:rPr lang="en-US" sz="300" dirty="0"/>
                <a:t>http://www.mhhe.com/cgi-bin/netquiz_get.pl?qfooter=/usr/web/home/mhhe/biosci/genbio/enger/student/olc/art_quizzes/0665fq.htm&amp;afooter=/usr/web/home/mhhe/biosci/genbio/enger/student/olc/art_quizzes/0665fa.htm&amp;test=/usr/web/home/mhhe/biosci/genbio/enger/student/olc/art_quizzes/0665q.txt&amp;answers=/usr/web/home/mhhe/biosci/genbio/enger/student/olc/art_quizzes/0665a.txt</a:t>
              </a:r>
            </a:p>
          </p:txBody>
        </p:sp>
      </p:grpSp>
      <p:sp>
        <p:nvSpPr>
          <p:cNvPr id="4" name="Oval 3"/>
          <p:cNvSpPr/>
          <p:nvPr/>
        </p:nvSpPr>
        <p:spPr>
          <a:xfrm>
            <a:off x="7847012" y="4115299"/>
            <a:ext cx="1465815" cy="361950"/>
          </a:xfrm>
          <a:prstGeom prst="ellipse">
            <a:avLst/>
          </a:prstGeom>
          <a:noFill/>
          <a:ln w="762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65113" y="5491472"/>
            <a:ext cx="11658600" cy="1366528"/>
          </a:xfrm>
          <a:prstGeom prst="rect">
            <a:avLst/>
          </a:prstGeom>
          <a:noFill/>
        </p:spPr>
        <p:txBody>
          <a:bodyPr wrap="square" rtlCol="0">
            <a:spAutoFit/>
          </a:bodyPr>
          <a:lstStyle/>
          <a:p>
            <a:pPr algn="ctr">
              <a:lnSpc>
                <a:spcPct val="90000"/>
              </a:lnSpc>
            </a:pPr>
            <a:r>
              <a:rPr lang="en-US" sz="4600" dirty="0" smtClean="0"/>
              <a:t>Emergency Word &gt; Amygdala &gt; </a:t>
            </a:r>
          </a:p>
          <a:p>
            <a:pPr algn="ctr">
              <a:lnSpc>
                <a:spcPct val="90000"/>
              </a:lnSpc>
            </a:pPr>
            <a:r>
              <a:rPr lang="en-US" sz="4600" dirty="0" smtClean="0">
                <a:solidFill>
                  <a:srgbClr val="FFFF00"/>
                </a:solidFill>
              </a:rPr>
              <a:t>Fight, Flight, or Freeze</a:t>
            </a:r>
            <a:endParaRPr lang="en-US" sz="4600" dirty="0">
              <a:solidFill>
                <a:srgbClr val="FFFF00"/>
              </a:solidFill>
            </a:endParaRPr>
          </a:p>
        </p:txBody>
      </p:sp>
      <p:pic>
        <p:nvPicPr>
          <p:cNvPr id="12290" name="Picture 2" descr="https://conexaoieblog.files.wordpress.com/2014/01/fight-flight-free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2453953"/>
            <a:ext cx="6611937" cy="2346647"/>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5612" y="4800600"/>
            <a:ext cx="6553200" cy="203133"/>
          </a:xfrm>
          <a:prstGeom prst="rect">
            <a:avLst/>
          </a:prstGeom>
          <a:noFill/>
        </p:spPr>
        <p:txBody>
          <a:bodyPr wrap="square" rtlCol="0">
            <a:spAutoFit/>
          </a:bodyPr>
          <a:lstStyle/>
          <a:p>
            <a:pPr algn="ctr">
              <a:lnSpc>
                <a:spcPct val="90000"/>
              </a:lnSpc>
            </a:pPr>
            <a:r>
              <a:rPr lang="en-US" sz="800" dirty="0"/>
              <a:t>https://conexaoieblog.wordpress.com/monstros/</a:t>
            </a:r>
          </a:p>
        </p:txBody>
      </p:sp>
    </p:spTree>
    <p:extLst>
      <p:ext uri="{BB962C8B-B14F-4D97-AF65-F5344CB8AC3E}">
        <p14:creationId xmlns:p14="http://schemas.microsoft.com/office/powerpoint/2010/main" val="15823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5212" y="1972733"/>
            <a:ext cx="4724400" cy="4114800"/>
          </a:xfrm>
          <a:prstGeom prst="rect">
            <a:avLst/>
          </a:prstGeom>
          <a:solidFill>
            <a:schemeClr val="tx1"/>
          </a:solidFill>
          <a:ln w="190500">
            <a:solidFill>
              <a:srgbClr val="663300"/>
            </a:solidFill>
          </a:ln>
        </p:spPr>
        <p:txBody>
          <a:bodyPr wrap="square" rtlCol="0">
            <a:spAutoFit/>
          </a:bodyPr>
          <a:lstStyle/>
          <a:p>
            <a:pPr>
              <a:lnSpc>
                <a:spcPct val="90000"/>
              </a:lnSpc>
            </a:pPr>
            <a:endParaRPr lang="en-US" sz="2400" dirty="0"/>
          </a:p>
        </p:txBody>
      </p:sp>
      <p:sp>
        <p:nvSpPr>
          <p:cNvPr id="2" name="Title 1"/>
          <p:cNvSpPr>
            <a:spLocks noGrp="1"/>
          </p:cNvSpPr>
          <p:nvPr>
            <p:ph type="title"/>
          </p:nvPr>
        </p:nvSpPr>
        <p:spPr/>
        <p:txBody>
          <a:bodyPr/>
          <a:lstStyle/>
          <a:p>
            <a:r>
              <a:rPr lang="en-US" dirty="0" smtClean="0"/>
              <a:t>Cerebrum </a:t>
            </a:r>
            <a:endParaRPr lang="en-US" dirty="0"/>
          </a:p>
        </p:txBody>
      </p:sp>
      <p:sp>
        <p:nvSpPr>
          <p:cNvPr id="4" name="Content Placeholder 3"/>
          <p:cNvSpPr>
            <a:spLocks noGrp="1"/>
          </p:cNvSpPr>
          <p:nvPr>
            <p:ph sz="half" idx="2"/>
          </p:nvPr>
        </p:nvSpPr>
        <p:spPr>
          <a:xfrm>
            <a:off x="6170612" y="2057400"/>
            <a:ext cx="5181598" cy="4267200"/>
          </a:xfrm>
        </p:spPr>
        <p:txBody>
          <a:bodyPr>
            <a:noAutofit/>
          </a:bodyPr>
          <a:lstStyle/>
          <a:p>
            <a:pPr marL="0" indent="0">
              <a:buNone/>
            </a:pPr>
            <a:r>
              <a:rPr lang="en-US" sz="4000" dirty="0" smtClean="0"/>
              <a:t>3 syllables &gt; 3 main jobs</a:t>
            </a:r>
          </a:p>
          <a:p>
            <a:pPr marL="0" indent="0">
              <a:buNone/>
            </a:pPr>
            <a:endParaRPr lang="en-US" sz="4000" dirty="0" smtClean="0"/>
          </a:p>
          <a:p>
            <a:pPr marL="514350" indent="-514350">
              <a:buFont typeface="+mj-lt"/>
              <a:buAutoNum type="arabicPeriod"/>
            </a:pPr>
            <a:r>
              <a:rPr lang="en-US" sz="4000" dirty="0" smtClean="0"/>
              <a:t>Thinking/Memory</a:t>
            </a:r>
          </a:p>
          <a:p>
            <a:pPr marL="514350" indent="-514350">
              <a:buFont typeface="+mj-lt"/>
              <a:buAutoNum type="arabicPeriod"/>
            </a:pPr>
            <a:r>
              <a:rPr lang="en-US" sz="4000" dirty="0" smtClean="0"/>
              <a:t>Speech</a:t>
            </a:r>
          </a:p>
          <a:p>
            <a:pPr marL="514350" indent="-514350">
              <a:buFont typeface="+mj-lt"/>
              <a:buAutoNum type="arabicPeriod"/>
            </a:pPr>
            <a:r>
              <a:rPr lang="en-US" sz="4000" dirty="0" smtClean="0"/>
              <a:t>Muscle Movement</a:t>
            </a:r>
          </a:p>
        </p:txBody>
      </p:sp>
      <p:pic>
        <p:nvPicPr>
          <p:cNvPr id="18434" name="Picture 2" descr="http://lh4.ggpht.com/-LuzjIzjUvFs/Uym2VcSh1RI/AAAAAAAABDI/tunSDFTJh84/Brain%252527s%252520three%252520parts%25255B4%25255D.gif?imgmax=800"/>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93812" y="2201333"/>
            <a:ext cx="4724400" cy="41994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65212" y="6019800"/>
            <a:ext cx="4724400" cy="203133"/>
          </a:xfrm>
          <a:prstGeom prst="rect">
            <a:avLst/>
          </a:prstGeom>
          <a:noFill/>
        </p:spPr>
        <p:txBody>
          <a:bodyPr wrap="square" rtlCol="0">
            <a:spAutoFit/>
          </a:bodyPr>
          <a:lstStyle/>
          <a:p>
            <a:pPr algn="ctr">
              <a:lnSpc>
                <a:spcPct val="90000"/>
              </a:lnSpc>
            </a:pPr>
            <a:r>
              <a:rPr lang="en-US" sz="800" dirty="0"/>
              <a:t>http://www.majordifferences.com/2014/03/difference-between-cerebrum-and.html#.VI5_t3u1ctM</a:t>
            </a:r>
          </a:p>
        </p:txBody>
      </p:sp>
    </p:spTree>
    <p:extLst>
      <p:ext uri="{BB962C8B-B14F-4D97-AF65-F5344CB8AC3E}">
        <p14:creationId xmlns:p14="http://schemas.microsoft.com/office/powerpoint/2010/main" val="328436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blaze.com/wp-content/uploads/2011/09/Snapz-Pro-XScreenSnapz00912-620x483.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959475" y="1905000"/>
            <a:ext cx="4419600" cy="344301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Bonus: Cerebellum </a:t>
            </a:r>
            <a:endParaRPr lang="en-US" dirty="0"/>
          </a:p>
        </p:txBody>
      </p:sp>
      <p:pic>
        <p:nvPicPr>
          <p:cNvPr id="1028" name="Picture 4" descr="http://www.crossdenominationalmission.org.uk/bell.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751012" y="1905000"/>
            <a:ext cx="3429000" cy="34290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938837" y="5373317"/>
            <a:ext cx="4419600" cy="189283"/>
          </a:xfrm>
          <a:prstGeom prst="rect">
            <a:avLst/>
          </a:prstGeom>
          <a:noFill/>
        </p:spPr>
        <p:txBody>
          <a:bodyPr wrap="square" rtlCol="0">
            <a:spAutoFit/>
          </a:bodyPr>
          <a:lstStyle/>
          <a:p>
            <a:pPr algn="ctr">
              <a:lnSpc>
                <a:spcPct val="90000"/>
              </a:lnSpc>
            </a:pPr>
            <a:r>
              <a:rPr lang="en-US" sz="700" dirty="0"/>
              <a:t>http://www.theblaze.com/stories/2011/09/27/borg-technology-rat-gets-synthetic-cerebellum-and-it-works/</a:t>
            </a:r>
          </a:p>
        </p:txBody>
      </p:sp>
      <p:sp>
        <p:nvSpPr>
          <p:cNvPr id="8" name="TextBox 7"/>
          <p:cNvSpPr txBox="1"/>
          <p:nvPr/>
        </p:nvSpPr>
        <p:spPr>
          <a:xfrm>
            <a:off x="150812" y="5734049"/>
            <a:ext cx="11811000" cy="784830"/>
          </a:xfrm>
          <a:prstGeom prst="rect">
            <a:avLst/>
          </a:prstGeom>
          <a:noFill/>
        </p:spPr>
        <p:txBody>
          <a:bodyPr wrap="square" rtlCol="0">
            <a:spAutoFit/>
          </a:bodyPr>
          <a:lstStyle/>
          <a:p>
            <a:pPr algn="ctr">
              <a:lnSpc>
                <a:spcPct val="90000"/>
              </a:lnSpc>
            </a:pPr>
            <a:r>
              <a:rPr lang="en-US" sz="5000" dirty="0" smtClean="0"/>
              <a:t>Bell &gt; Cerebellum &gt; Swinging = Movement </a:t>
            </a:r>
            <a:endParaRPr lang="en-US" sz="5000" dirty="0"/>
          </a:p>
        </p:txBody>
      </p:sp>
      <p:sp>
        <p:nvSpPr>
          <p:cNvPr id="9" name="TextBox 8"/>
          <p:cNvSpPr txBox="1"/>
          <p:nvPr/>
        </p:nvSpPr>
        <p:spPr>
          <a:xfrm>
            <a:off x="1751012" y="5334000"/>
            <a:ext cx="3429000" cy="203133"/>
          </a:xfrm>
          <a:prstGeom prst="rect">
            <a:avLst/>
          </a:prstGeom>
          <a:noFill/>
        </p:spPr>
        <p:txBody>
          <a:bodyPr wrap="square" rtlCol="0">
            <a:spAutoFit/>
          </a:bodyPr>
          <a:lstStyle/>
          <a:p>
            <a:pPr algn="ctr">
              <a:lnSpc>
                <a:spcPct val="90000"/>
              </a:lnSpc>
            </a:pPr>
            <a:r>
              <a:rPr lang="en-US" sz="800" dirty="0"/>
              <a:t>http://www.crossdenominationalmission.org.uk/bells.html</a:t>
            </a:r>
          </a:p>
        </p:txBody>
      </p:sp>
    </p:spTree>
    <p:extLst>
      <p:ext uri="{BB962C8B-B14F-4D97-AF65-F5344CB8AC3E}">
        <p14:creationId xmlns:p14="http://schemas.microsoft.com/office/powerpoint/2010/main" val="38318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685800"/>
            <a:ext cx="9144000" cy="38862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The Brain for Second Graders: How you Learn</a:t>
            </a:r>
            <a:endParaRPr lang="en-US" dirty="0"/>
          </a:p>
        </p:txBody>
      </p:sp>
      <p:sp>
        <p:nvSpPr>
          <p:cNvPr id="3" name="Subtitle 2"/>
          <p:cNvSpPr>
            <a:spLocks noGrp="1"/>
          </p:cNvSpPr>
          <p:nvPr>
            <p:ph type="subTitle" idx="1"/>
          </p:nvPr>
        </p:nvSpPr>
        <p:spPr/>
        <p:txBody>
          <a:bodyPr>
            <a:normAutofit lnSpcReduction="10000"/>
          </a:bodyPr>
          <a:lstStyle/>
          <a:p>
            <a:r>
              <a:rPr lang="en-US" dirty="0" smtClean="0"/>
              <a:t>By: Michelle Coy</a:t>
            </a:r>
          </a:p>
          <a:p>
            <a:r>
              <a:rPr lang="en-US" dirty="0" smtClean="0"/>
              <a:t>EDCI545 Brain Science and Learning</a:t>
            </a:r>
          </a:p>
          <a:p>
            <a:r>
              <a:rPr lang="en-US" dirty="0" smtClean="0"/>
              <a:t>La Sierra University – Dr. Caviness </a:t>
            </a:r>
            <a:endParaRPr lang="en-US" dirty="0"/>
          </a:p>
        </p:txBody>
      </p:sp>
      <p:sp>
        <p:nvSpPr>
          <p:cNvPr id="4" name="TextBox 3"/>
          <p:cNvSpPr txBox="1"/>
          <p:nvPr/>
        </p:nvSpPr>
        <p:spPr>
          <a:xfrm>
            <a:off x="8380412" y="5943600"/>
            <a:ext cx="3657600" cy="784830"/>
          </a:xfrm>
          <a:prstGeom prst="rect">
            <a:avLst/>
          </a:prstGeom>
          <a:noFill/>
        </p:spPr>
        <p:txBody>
          <a:bodyPr wrap="square" rtlCol="0">
            <a:spAutoFit/>
          </a:bodyPr>
          <a:lstStyle/>
          <a:p>
            <a:pPr algn="r">
              <a:lnSpc>
                <a:spcPct val="90000"/>
              </a:lnSpc>
            </a:pPr>
            <a:r>
              <a:rPr lang="en-US" sz="5000" dirty="0"/>
              <a:t>Part </a:t>
            </a:r>
            <a:r>
              <a:rPr lang="en-US" sz="5000" dirty="0" smtClean="0"/>
              <a:t>Two </a:t>
            </a:r>
            <a:r>
              <a:rPr lang="en-US" sz="5000" dirty="0"/>
              <a:t>&gt;</a:t>
            </a:r>
          </a:p>
        </p:txBody>
      </p:sp>
    </p:spTree>
    <p:extLst>
      <p:ext uri="{BB962C8B-B14F-4D97-AF65-F5344CB8AC3E}">
        <p14:creationId xmlns:p14="http://schemas.microsoft.com/office/powerpoint/2010/main" val="14869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Senses</a:t>
            </a:r>
            <a:endParaRPr lang="en-US" dirty="0"/>
          </a:p>
        </p:txBody>
      </p:sp>
      <p:pic>
        <p:nvPicPr>
          <p:cNvPr id="14338" name="Picture 2" descr="https://mariaalbatok.files.wordpress.com/2014/11/sens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2212" y="2095500"/>
            <a:ext cx="5295900" cy="3743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9523412" y="6477000"/>
            <a:ext cx="3503613" cy="203133"/>
          </a:xfrm>
          <a:prstGeom prst="rect">
            <a:avLst/>
          </a:prstGeom>
          <a:noFill/>
        </p:spPr>
        <p:txBody>
          <a:bodyPr wrap="square" rtlCol="0">
            <a:spAutoFit/>
          </a:bodyPr>
          <a:lstStyle/>
          <a:p>
            <a:pPr>
              <a:lnSpc>
                <a:spcPct val="90000"/>
              </a:lnSpc>
            </a:pPr>
            <a:r>
              <a:rPr lang="en-US" sz="800" dirty="0"/>
              <a:t>http://mariaalbatok.wordpress.com/category/tok/faith/</a:t>
            </a:r>
          </a:p>
        </p:txBody>
      </p:sp>
    </p:spTree>
    <p:extLst>
      <p:ext uri="{BB962C8B-B14F-4D97-AF65-F5344CB8AC3E}">
        <p14:creationId xmlns:p14="http://schemas.microsoft.com/office/powerpoint/2010/main" val="294838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a:t>
            </a:r>
            <a:endParaRPr lang="en-US" dirty="0"/>
          </a:p>
        </p:txBody>
      </p:sp>
      <p:pic>
        <p:nvPicPr>
          <p:cNvPr id="1026" name="Picture 2" descr="http://i.dailymail.co.uk/i/pix/2007/07_02/grapefruitL1507_468x413.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1412" y="2285999"/>
            <a:ext cx="2427725" cy="2142415"/>
          </a:xfrm>
          <a:prstGeom prst="rect">
            <a:avLst/>
          </a:prstGeom>
          <a:noFill/>
          <a:ln w="190500">
            <a:solidFill>
              <a:srgbClr val="663300">
                <a:alpha val="88000"/>
              </a:srgbClr>
            </a:solidFill>
          </a:ln>
          <a:extLst>
            <a:ext uri="{909E8E84-426E-40dd-AFC4-6F175D3DCCD1}">
              <a14:hiddenFill xmlns:a14="http://schemas.microsoft.com/office/drawing/2010/main" xmlns="">
                <a:solidFill>
                  <a:srgbClr val="FFFFFF"/>
                </a:solidFill>
              </a14:hiddenFill>
            </a:ext>
          </a:extLst>
        </p:spPr>
      </p:pic>
      <p:pic>
        <p:nvPicPr>
          <p:cNvPr id="1028" name="Picture 4" descr="http://www.walnutstudio.net/uploads/Walnut_crop2.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456612" y="2366607"/>
            <a:ext cx="2971800" cy="19812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pic>
        <p:nvPicPr>
          <p:cNvPr id="1030" name="Picture 6" descr="https://palmreadingperspectives.files.wordpress.com/2011/06/hand-holding-brai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112" y="2087282"/>
            <a:ext cx="3276600" cy="253985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45674" y="4953000"/>
            <a:ext cx="1219200" cy="1477328"/>
          </a:xfrm>
          <a:prstGeom prst="rect">
            <a:avLst/>
          </a:prstGeom>
          <a:noFill/>
        </p:spPr>
        <p:txBody>
          <a:bodyPr wrap="square" rtlCol="0">
            <a:spAutoFit/>
          </a:bodyPr>
          <a:lstStyle/>
          <a:p>
            <a:pPr algn="ctr">
              <a:lnSpc>
                <a:spcPct val="90000"/>
              </a:lnSpc>
            </a:pPr>
            <a:r>
              <a:rPr lang="en-US" sz="10000" dirty="0" smtClean="0"/>
              <a:t>1</a:t>
            </a:r>
            <a:endParaRPr lang="en-US" sz="10000" dirty="0"/>
          </a:p>
        </p:txBody>
      </p:sp>
      <p:sp>
        <p:nvSpPr>
          <p:cNvPr id="9" name="TextBox 8"/>
          <p:cNvSpPr txBox="1"/>
          <p:nvPr/>
        </p:nvSpPr>
        <p:spPr>
          <a:xfrm>
            <a:off x="9332912" y="4800600"/>
            <a:ext cx="1219200" cy="1477328"/>
          </a:xfrm>
          <a:prstGeom prst="rect">
            <a:avLst/>
          </a:prstGeom>
          <a:noFill/>
        </p:spPr>
        <p:txBody>
          <a:bodyPr wrap="square" rtlCol="0">
            <a:spAutoFit/>
          </a:bodyPr>
          <a:lstStyle/>
          <a:p>
            <a:pPr algn="ctr">
              <a:lnSpc>
                <a:spcPct val="90000"/>
              </a:lnSpc>
            </a:pPr>
            <a:r>
              <a:rPr lang="en-US" sz="10000" dirty="0"/>
              <a:t>3</a:t>
            </a:r>
          </a:p>
        </p:txBody>
      </p:sp>
      <p:sp>
        <p:nvSpPr>
          <p:cNvPr id="10" name="TextBox 9"/>
          <p:cNvSpPr txBox="1"/>
          <p:nvPr/>
        </p:nvSpPr>
        <p:spPr>
          <a:xfrm>
            <a:off x="5484812" y="4953000"/>
            <a:ext cx="1219200" cy="1477328"/>
          </a:xfrm>
          <a:prstGeom prst="rect">
            <a:avLst/>
          </a:prstGeom>
          <a:noFill/>
        </p:spPr>
        <p:txBody>
          <a:bodyPr wrap="square" rtlCol="0">
            <a:spAutoFit/>
          </a:bodyPr>
          <a:lstStyle/>
          <a:p>
            <a:pPr algn="ctr">
              <a:lnSpc>
                <a:spcPct val="90000"/>
              </a:lnSpc>
            </a:pPr>
            <a:r>
              <a:rPr lang="en-US" sz="10000" dirty="0"/>
              <a:t>2</a:t>
            </a:r>
          </a:p>
        </p:txBody>
      </p:sp>
      <p:sp>
        <p:nvSpPr>
          <p:cNvPr id="3" name="TextBox 2"/>
          <p:cNvSpPr txBox="1"/>
          <p:nvPr/>
        </p:nvSpPr>
        <p:spPr>
          <a:xfrm>
            <a:off x="1141412" y="4428414"/>
            <a:ext cx="2427725" cy="203133"/>
          </a:xfrm>
          <a:prstGeom prst="rect">
            <a:avLst/>
          </a:prstGeom>
          <a:noFill/>
        </p:spPr>
        <p:txBody>
          <a:bodyPr wrap="square" rtlCol="0">
            <a:spAutoFit/>
          </a:bodyPr>
          <a:lstStyle/>
          <a:p>
            <a:pPr algn="ctr">
              <a:lnSpc>
                <a:spcPct val="90000"/>
              </a:lnSpc>
            </a:pPr>
            <a:r>
              <a:rPr lang="en-US" sz="800" dirty="0"/>
              <a:t>http://fresh.spiffystores.com/products/grapefruit</a:t>
            </a:r>
          </a:p>
        </p:txBody>
      </p:sp>
      <p:sp>
        <p:nvSpPr>
          <p:cNvPr id="4" name="TextBox 3"/>
          <p:cNvSpPr txBox="1"/>
          <p:nvPr/>
        </p:nvSpPr>
        <p:spPr>
          <a:xfrm>
            <a:off x="4570412" y="4627132"/>
            <a:ext cx="3048000" cy="203133"/>
          </a:xfrm>
          <a:prstGeom prst="rect">
            <a:avLst/>
          </a:prstGeom>
          <a:noFill/>
        </p:spPr>
        <p:txBody>
          <a:bodyPr wrap="square" rtlCol="0">
            <a:spAutoFit/>
          </a:bodyPr>
          <a:lstStyle/>
          <a:p>
            <a:pPr algn="ctr">
              <a:lnSpc>
                <a:spcPct val="90000"/>
              </a:lnSpc>
            </a:pPr>
            <a:r>
              <a:rPr lang="en-US" sz="800" dirty="0"/>
              <a:t>http://uncyclopedia.wikia.com/wiki/File:Brain-in-hand.jpg</a:t>
            </a:r>
          </a:p>
        </p:txBody>
      </p:sp>
      <p:sp>
        <p:nvSpPr>
          <p:cNvPr id="6" name="TextBox 5"/>
          <p:cNvSpPr txBox="1"/>
          <p:nvPr/>
        </p:nvSpPr>
        <p:spPr>
          <a:xfrm>
            <a:off x="8456612" y="4347807"/>
            <a:ext cx="2971800" cy="203133"/>
          </a:xfrm>
          <a:prstGeom prst="rect">
            <a:avLst/>
          </a:prstGeom>
          <a:noFill/>
        </p:spPr>
        <p:txBody>
          <a:bodyPr wrap="square" rtlCol="0">
            <a:spAutoFit/>
          </a:bodyPr>
          <a:lstStyle/>
          <a:p>
            <a:pPr algn="ctr">
              <a:lnSpc>
                <a:spcPct val="90000"/>
              </a:lnSpc>
            </a:pPr>
            <a:r>
              <a:rPr lang="en-US" sz="800" dirty="0"/>
              <a:t>http://www.walnutstudio.net/</a:t>
            </a:r>
          </a:p>
        </p:txBody>
      </p:sp>
    </p:spTree>
    <p:extLst>
      <p:ext uri="{BB962C8B-B14F-4D97-AF65-F5344CB8AC3E}">
        <p14:creationId xmlns:p14="http://schemas.microsoft.com/office/powerpoint/2010/main" val="270495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 Important Learning Messengers</a:t>
            </a:r>
            <a:endParaRPr lang="en-US" dirty="0"/>
          </a:p>
        </p:txBody>
      </p:sp>
      <p:grpSp>
        <p:nvGrpSpPr>
          <p:cNvPr id="5" name="Group 4"/>
          <p:cNvGrpSpPr/>
          <p:nvPr/>
        </p:nvGrpSpPr>
        <p:grpSpPr>
          <a:xfrm>
            <a:off x="2970213" y="1828800"/>
            <a:ext cx="6248400" cy="4876800"/>
            <a:chOff x="3427412" y="1981200"/>
            <a:chExt cx="4991100" cy="3946458"/>
          </a:xfrm>
        </p:grpSpPr>
        <p:pic>
          <p:nvPicPr>
            <p:cNvPr id="1028" name="Picture 4" descr="http://classconnection.s3.amazonaws.com/275/flashcards/624275/jpg/neuron13125885781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12" y="1981200"/>
              <a:ext cx="4991100" cy="3743325"/>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27412" y="5724525"/>
              <a:ext cx="4991100" cy="203133"/>
            </a:xfrm>
            <a:prstGeom prst="rect">
              <a:avLst/>
            </a:prstGeom>
            <a:noFill/>
          </p:spPr>
          <p:txBody>
            <a:bodyPr wrap="square" rtlCol="0">
              <a:spAutoFit/>
            </a:bodyPr>
            <a:lstStyle/>
            <a:p>
              <a:pPr algn="ctr">
                <a:lnSpc>
                  <a:spcPct val="90000"/>
                </a:lnSpc>
              </a:pPr>
              <a:r>
                <a:rPr lang="en-US" sz="800" dirty="0"/>
                <a:t>http://www.akitarescueoftulsa.com/synapse-diagram-unlabeled/</a:t>
              </a:r>
            </a:p>
          </p:txBody>
        </p:sp>
      </p:grpSp>
      <p:sp>
        <p:nvSpPr>
          <p:cNvPr id="6" name="TextBox 5"/>
          <p:cNvSpPr txBox="1"/>
          <p:nvPr/>
        </p:nvSpPr>
        <p:spPr>
          <a:xfrm>
            <a:off x="989012" y="1558730"/>
            <a:ext cx="3505200" cy="923330"/>
          </a:xfrm>
          <a:prstGeom prst="rect">
            <a:avLst/>
          </a:prstGeom>
          <a:solidFill>
            <a:srgbClr val="FFFF00"/>
          </a:solidFill>
        </p:spPr>
        <p:txBody>
          <a:bodyPr wrap="square" rtlCol="0">
            <a:spAutoFit/>
          </a:bodyPr>
          <a:lstStyle/>
          <a:p>
            <a:pPr>
              <a:lnSpc>
                <a:spcPct val="90000"/>
              </a:lnSpc>
            </a:pPr>
            <a:r>
              <a:rPr lang="en-US" sz="3000" b="1" dirty="0" smtClean="0">
                <a:solidFill>
                  <a:schemeClr val="bg1"/>
                </a:solidFill>
              </a:rPr>
              <a:t>Dendrites =</a:t>
            </a:r>
          </a:p>
          <a:p>
            <a:pPr>
              <a:lnSpc>
                <a:spcPct val="90000"/>
              </a:lnSpc>
            </a:pPr>
            <a:r>
              <a:rPr lang="en-US" sz="3000" b="1" dirty="0" smtClean="0">
                <a:solidFill>
                  <a:schemeClr val="bg1"/>
                </a:solidFill>
              </a:rPr>
              <a:t>Receive messages</a:t>
            </a:r>
            <a:endParaRPr lang="en-US" sz="3000" b="1" dirty="0">
              <a:solidFill>
                <a:schemeClr val="bg1"/>
              </a:solidFill>
            </a:endParaRPr>
          </a:p>
        </p:txBody>
      </p:sp>
      <p:sp>
        <p:nvSpPr>
          <p:cNvPr id="7" name="Oval 6"/>
          <p:cNvSpPr/>
          <p:nvPr/>
        </p:nvSpPr>
        <p:spPr>
          <a:xfrm>
            <a:off x="5006976" y="4343400"/>
            <a:ext cx="1219200" cy="533400"/>
          </a:xfrm>
          <a:prstGeom prst="ellipse">
            <a:avLst/>
          </a:prstGeom>
          <a:solidFill>
            <a:srgbClr val="FFFF00"/>
          </a:solid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rPr>
              <a:t>Soma</a:t>
            </a:r>
            <a:endParaRPr lang="en-US" sz="2000" b="1" dirty="0">
              <a:solidFill>
                <a:schemeClr val="bg2"/>
              </a:solidFill>
            </a:endParaRPr>
          </a:p>
        </p:txBody>
      </p:sp>
      <p:sp>
        <p:nvSpPr>
          <p:cNvPr id="9" name="TextBox 8"/>
          <p:cNvSpPr txBox="1"/>
          <p:nvPr/>
        </p:nvSpPr>
        <p:spPr>
          <a:xfrm>
            <a:off x="7999412" y="3881735"/>
            <a:ext cx="3505200" cy="923330"/>
          </a:xfrm>
          <a:prstGeom prst="rect">
            <a:avLst/>
          </a:prstGeom>
          <a:solidFill>
            <a:srgbClr val="FFFF00"/>
          </a:solidFill>
        </p:spPr>
        <p:txBody>
          <a:bodyPr wrap="square" rtlCol="0">
            <a:spAutoFit/>
          </a:bodyPr>
          <a:lstStyle/>
          <a:p>
            <a:pPr>
              <a:lnSpc>
                <a:spcPct val="90000"/>
              </a:lnSpc>
            </a:pPr>
            <a:r>
              <a:rPr lang="en-US" sz="3000" b="1" dirty="0" smtClean="0">
                <a:solidFill>
                  <a:schemeClr val="bg1"/>
                </a:solidFill>
              </a:rPr>
              <a:t>Axon =</a:t>
            </a:r>
          </a:p>
          <a:p>
            <a:pPr>
              <a:lnSpc>
                <a:spcPct val="90000"/>
              </a:lnSpc>
            </a:pPr>
            <a:r>
              <a:rPr lang="en-US" sz="3000" b="1" dirty="0" smtClean="0">
                <a:solidFill>
                  <a:schemeClr val="bg1"/>
                </a:solidFill>
              </a:rPr>
              <a:t>Sends messages</a:t>
            </a:r>
            <a:endParaRPr lang="en-US" sz="3000" b="1" dirty="0">
              <a:solidFill>
                <a:schemeClr val="bg1"/>
              </a:solidFill>
            </a:endParaRPr>
          </a:p>
        </p:txBody>
      </p:sp>
    </p:spTree>
    <p:extLst>
      <p:ext uri="{BB962C8B-B14F-4D97-AF65-F5344CB8AC3E}">
        <p14:creationId xmlns:p14="http://schemas.microsoft.com/office/powerpoint/2010/main" val="349606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 remind me of. . . </a:t>
            </a:r>
            <a:endParaRPr lang="en-US" dirty="0"/>
          </a:p>
        </p:txBody>
      </p:sp>
      <p:pic>
        <p:nvPicPr>
          <p:cNvPr id="13314" name="Picture 2" descr="https://countryliving4beginners.files.wordpress.com/2013/01/hand_rai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1905000"/>
            <a:ext cx="2819400" cy="4379542"/>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08012" y="6284542"/>
            <a:ext cx="3352800" cy="203133"/>
          </a:xfrm>
          <a:prstGeom prst="rect">
            <a:avLst/>
          </a:prstGeom>
          <a:noFill/>
        </p:spPr>
        <p:txBody>
          <a:bodyPr wrap="square" rtlCol="0">
            <a:spAutoFit/>
          </a:bodyPr>
          <a:lstStyle/>
          <a:p>
            <a:pPr algn="ctr">
              <a:lnSpc>
                <a:spcPct val="90000"/>
              </a:lnSpc>
            </a:pPr>
            <a:r>
              <a:rPr lang="en-US" sz="600" dirty="0"/>
              <a:t>https://countryliving4beginners.wordpress.com/2013/01/23/raise-your-hand-if-it-hurts</a:t>
            </a:r>
            <a:r>
              <a:rPr lang="en-US" sz="800" dirty="0"/>
              <a:t>/</a:t>
            </a:r>
          </a:p>
        </p:txBody>
      </p:sp>
      <p:sp>
        <p:nvSpPr>
          <p:cNvPr id="4" name="Left Arrow 3"/>
          <p:cNvSpPr/>
          <p:nvPr/>
        </p:nvSpPr>
        <p:spPr>
          <a:xfrm>
            <a:off x="2589212" y="2590800"/>
            <a:ext cx="8305800" cy="685800"/>
          </a:xfrm>
          <a:prstGeom prst="lef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Dendrites</a:t>
            </a:r>
            <a:endParaRPr lang="en-US" sz="3600" dirty="0"/>
          </a:p>
        </p:txBody>
      </p:sp>
      <p:sp>
        <p:nvSpPr>
          <p:cNvPr id="6" name="Left Arrow 5"/>
          <p:cNvSpPr/>
          <p:nvPr/>
        </p:nvSpPr>
        <p:spPr>
          <a:xfrm>
            <a:off x="2322512" y="3789971"/>
            <a:ext cx="8572500" cy="685800"/>
          </a:xfrm>
          <a:prstGeom prst="lef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Soma</a:t>
            </a:r>
            <a:endParaRPr lang="en-US" sz="3600" dirty="0"/>
          </a:p>
        </p:txBody>
      </p:sp>
      <p:sp>
        <p:nvSpPr>
          <p:cNvPr id="7" name="Left Arrow 6"/>
          <p:cNvSpPr/>
          <p:nvPr/>
        </p:nvSpPr>
        <p:spPr>
          <a:xfrm>
            <a:off x="2263774" y="5161571"/>
            <a:ext cx="8631238" cy="685800"/>
          </a:xfrm>
          <a:prstGeom prst="lef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Axon</a:t>
            </a:r>
            <a:endParaRPr lang="en-US" sz="3600" dirty="0"/>
          </a:p>
        </p:txBody>
      </p:sp>
    </p:spTree>
    <p:extLst>
      <p:ext uri="{BB962C8B-B14F-4D97-AF65-F5344CB8AC3E}">
        <p14:creationId xmlns:p14="http://schemas.microsoft.com/office/powerpoint/2010/main" val="409817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Route</a:t>
            </a:r>
            <a:endParaRPr lang="en-US" dirty="0"/>
          </a:p>
        </p:txBody>
      </p:sp>
      <p:sp>
        <p:nvSpPr>
          <p:cNvPr id="3" name="TextBox 2"/>
          <p:cNvSpPr txBox="1"/>
          <p:nvPr/>
        </p:nvSpPr>
        <p:spPr>
          <a:xfrm>
            <a:off x="1522414" y="2057400"/>
            <a:ext cx="8915398" cy="3582519"/>
          </a:xfrm>
          <a:prstGeom prst="rect">
            <a:avLst/>
          </a:prstGeom>
          <a:noFill/>
        </p:spPr>
        <p:txBody>
          <a:bodyPr wrap="square" rtlCol="0">
            <a:spAutoFit/>
          </a:bodyPr>
          <a:lstStyle/>
          <a:p>
            <a:pPr marL="457200" indent="-457200">
              <a:lnSpc>
                <a:spcPct val="90000"/>
              </a:lnSpc>
              <a:buAutoNum type="arabicPeriod"/>
            </a:pPr>
            <a:r>
              <a:rPr lang="en-US" sz="3600" dirty="0" smtClean="0"/>
              <a:t>Poked finger</a:t>
            </a:r>
          </a:p>
          <a:p>
            <a:pPr marL="457200" indent="-457200">
              <a:lnSpc>
                <a:spcPct val="90000"/>
              </a:lnSpc>
              <a:buAutoNum type="arabicPeriod"/>
            </a:pPr>
            <a:r>
              <a:rPr lang="en-US" sz="3600" dirty="0" smtClean="0"/>
              <a:t>To hand</a:t>
            </a:r>
          </a:p>
          <a:p>
            <a:pPr marL="457200" indent="-457200">
              <a:lnSpc>
                <a:spcPct val="90000"/>
              </a:lnSpc>
              <a:buAutoNum type="arabicPeriod"/>
            </a:pPr>
            <a:r>
              <a:rPr lang="en-US" sz="3600" dirty="0" smtClean="0"/>
              <a:t>Up arm</a:t>
            </a:r>
          </a:p>
          <a:p>
            <a:pPr marL="457200" indent="-457200">
              <a:lnSpc>
                <a:spcPct val="90000"/>
              </a:lnSpc>
              <a:buAutoNum type="arabicPeriod"/>
            </a:pPr>
            <a:r>
              <a:rPr lang="en-US" sz="3600" dirty="0" smtClean="0"/>
              <a:t>Over shoulder</a:t>
            </a:r>
          </a:p>
          <a:p>
            <a:pPr marL="457200" indent="-457200">
              <a:lnSpc>
                <a:spcPct val="90000"/>
              </a:lnSpc>
              <a:buAutoNum type="arabicPeriod"/>
            </a:pPr>
            <a:r>
              <a:rPr lang="en-US" sz="3600" dirty="0" smtClean="0"/>
              <a:t>To spinal cord</a:t>
            </a:r>
          </a:p>
          <a:p>
            <a:pPr marL="457200" indent="-457200">
              <a:lnSpc>
                <a:spcPct val="90000"/>
              </a:lnSpc>
              <a:buAutoNum type="arabicPeriod"/>
            </a:pPr>
            <a:r>
              <a:rPr lang="en-US" sz="3600" dirty="0" smtClean="0"/>
              <a:t>Up brain stem/Cerebellum</a:t>
            </a:r>
          </a:p>
          <a:p>
            <a:pPr marL="457200" indent="-457200">
              <a:lnSpc>
                <a:spcPct val="90000"/>
              </a:lnSpc>
              <a:buAutoNum type="arabicPeriod"/>
            </a:pPr>
            <a:r>
              <a:rPr lang="en-US" sz="3600" dirty="0" smtClean="0"/>
              <a:t>Into LIMBIC AREA</a:t>
            </a:r>
          </a:p>
        </p:txBody>
      </p:sp>
      <p:pic>
        <p:nvPicPr>
          <p:cNvPr id="15362" name="Picture 2" descr="https://encrypted-tbn0.gstatic.com/images?q=tbn:ANd9GcRst8K4UN8Z-kAlTvFWH63S46YzIBE6PsBM7V4eBrhs0dZmUaE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2112" y="1905000"/>
            <a:ext cx="3695700" cy="37433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18012" y="5867400"/>
            <a:ext cx="7086600" cy="203133"/>
          </a:xfrm>
          <a:prstGeom prst="rect">
            <a:avLst/>
          </a:prstGeom>
          <a:noFill/>
        </p:spPr>
        <p:txBody>
          <a:bodyPr wrap="square" rtlCol="0">
            <a:spAutoFit/>
          </a:bodyPr>
          <a:lstStyle/>
          <a:p>
            <a:pPr algn="ctr">
              <a:lnSpc>
                <a:spcPct val="90000"/>
              </a:lnSpc>
            </a:pPr>
            <a:r>
              <a:rPr lang="en-US" sz="800" dirty="0">
                <a:hlinkClick r:id="rId4"/>
              </a:rPr>
              <a:t>http://pixabay.com/en/photos/fingers</a:t>
            </a:r>
            <a:r>
              <a:rPr lang="en-US" sz="800" dirty="0" smtClean="0">
                <a:hlinkClick r:id="rId4"/>
              </a:rPr>
              <a:t>/</a:t>
            </a:r>
            <a:r>
              <a:rPr lang="en-US" sz="800" dirty="0"/>
              <a:t> and </a:t>
            </a:r>
            <a:r>
              <a:rPr lang="en-US" sz="800" dirty="0">
                <a:hlinkClick r:id="rId5"/>
              </a:rPr>
              <a:t>http://www.wpbeginner.com/plugins/pin-posts-with-post-admin-shortcuts-plugin</a:t>
            </a:r>
            <a:r>
              <a:rPr lang="en-US" sz="800" dirty="0" smtClean="0">
                <a:hlinkClick r:id="rId5"/>
              </a:rPr>
              <a:t>/</a:t>
            </a:r>
            <a:r>
              <a:rPr lang="en-US" sz="800" dirty="0" smtClean="0"/>
              <a:t>  </a:t>
            </a:r>
            <a:endParaRPr lang="en-US" sz="800" dirty="0"/>
          </a:p>
        </p:txBody>
      </p:sp>
      <p:pic>
        <p:nvPicPr>
          <p:cNvPr id="15364" name="Picture 4" descr="http://cdn4.wpbeginner.com/wp-content/uploads/2011/09/pin.gif"/>
          <p:cNvPicPr>
            <a:picLocks noChangeAspect="1" noChangeArrowheads="1"/>
          </p:cNvPicPr>
          <p:nvPr/>
        </p:nvPicPr>
        <p:blipFill>
          <a:blip r:embed="rId6">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8740774" y="972669"/>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52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a:t>
            </a:r>
            <a:endParaRPr lang="en-US" dirty="0"/>
          </a:p>
        </p:txBody>
      </p:sp>
      <p:grpSp>
        <p:nvGrpSpPr>
          <p:cNvPr id="3" name="Group 2"/>
          <p:cNvGrpSpPr/>
          <p:nvPr/>
        </p:nvGrpSpPr>
        <p:grpSpPr>
          <a:xfrm>
            <a:off x="2817812" y="2362200"/>
            <a:ext cx="5955067" cy="3380805"/>
            <a:chOff x="608012" y="1985377"/>
            <a:chExt cx="5955067" cy="3380805"/>
          </a:xfrm>
        </p:grpSpPr>
        <p:pic>
          <p:nvPicPr>
            <p:cNvPr id="4" name="Picture 2" descr="http://glennstone.net/wp-content/uploads/sites/12/2012/08/Gate-Sy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12" y="1985377"/>
              <a:ext cx="5955067" cy="3196223"/>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979612" y="3567736"/>
              <a:ext cx="3685625" cy="923330"/>
            </a:xfrm>
            <a:prstGeom prst="rect">
              <a:avLst/>
            </a:prstGeom>
            <a:solidFill>
              <a:schemeClr val="tx1"/>
            </a:solidFill>
          </p:spPr>
          <p:txBody>
            <a:bodyPr wrap="none" lIns="91440" tIns="45720" rIns="91440" bIns="45720">
              <a:spAutoFit/>
            </a:bodyPr>
            <a:lstStyle/>
            <a:p>
              <a:pPr algn="ctr"/>
              <a:r>
                <a:rPr lang="en-US" sz="5400" b="0" cap="none" spc="0" dirty="0" smtClean="0">
                  <a:ln w="0">
                    <a:solidFill>
                      <a:schemeClr val="bg2"/>
                    </a:solidFill>
                  </a:ln>
                  <a:solidFill>
                    <a:srgbClr val="FFFF00"/>
                  </a:solidFill>
                  <a:effectLst>
                    <a:outerShdw blurRad="38100" dist="25400" dir="5400000" algn="ctr" rotWithShape="0">
                      <a:srgbClr val="6E747A">
                        <a:alpha val="43000"/>
                      </a:srgbClr>
                    </a:outerShdw>
                  </a:effectLst>
                </a:rPr>
                <a:t>THALAMUS</a:t>
              </a:r>
              <a:endParaRPr lang="en-US" sz="5400" b="0" cap="none" spc="0" dirty="0">
                <a:ln w="0">
                  <a:solidFill>
                    <a:schemeClr val="bg2"/>
                  </a:solidFill>
                </a:ln>
                <a:solidFill>
                  <a:srgbClr val="FFFF00"/>
                </a:solidFill>
                <a:effectLst>
                  <a:outerShdw blurRad="38100" dist="25400" dir="5400000" algn="ctr" rotWithShape="0">
                    <a:srgbClr val="6E747A">
                      <a:alpha val="43000"/>
                    </a:srgbClr>
                  </a:outerShdw>
                </a:effectLst>
              </a:endParaRPr>
            </a:p>
          </p:txBody>
        </p:sp>
        <p:sp>
          <p:nvSpPr>
            <p:cNvPr id="6" name="TextBox 5"/>
            <p:cNvSpPr txBox="1"/>
            <p:nvPr/>
          </p:nvSpPr>
          <p:spPr>
            <a:xfrm>
              <a:off x="608012" y="5163049"/>
              <a:ext cx="5955067" cy="203133"/>
            </a:xfrm>
            <a:prstGeom prst="rect">
              <a:avLst/>
            </a:prstGeom>
            <a:noFill/>
          </p:spPr>
          <p:txBody>
            <a:bodyPr wrap="square" rtlCol="0">
              <a:spAutoFit/>
            </a:bodyPr>
            <a:lstStyle/>
            <a:p>
              <a:pPr algn="ctr">
                <a:lnSpc>
                  <a:spcPct val="90000"/>
                </a:lnSpc>
              </a:pPr>
              <a:r>
                <a:rPr lang="en-US" sz="800" dirty="0"/>
                <a:t>http://glennstone.net/gate-system-fence-springfield-mo/</a:t>
              </a:r>
            </a:p>
          </p:txBody>
        </p:sp>
      </p:grpSp>
    </p:spTree>
    <p:extLst>
      <p:ext uri="{BB962C8B-B14F-4D97-AF65-F5344CB8AC3E}">
        <p14:creationId xmlns:p14="http://schemas.microsoft.com/office/powerpoint/2010/main" val="374212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the brain &gt; Immediate Memory</a:t>
            </a:r>
            <a:endParaRPr lang="en-US" dirty="0"/>
          </a:p>
        </p:txBody>
      </p:sp>
      <p:pic>
        <p:nvPicPr>
          <p:cNvPr id="3" name="Picture 12" descr="http://www.clipartbest.com/cliparts/4cb/KLe/4cbKLeRki.gif"/>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300896" y="1548399"/>
            <a:ext cx="3587032" cy="4877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913312" y="6426267"/>
            <a:ext cx="2362200" cy="203134"/>
          </a:xfrm>
          <a:prstGeom prst="rect">
            <a:avLst/>
          </a:prstGeom>
          <a:noFill/>
        </p:spPr>
        <p:txBody>
          <a:bodyPr wrap="square" rtlCol="0">
            <a:spAutoFit/>
          </a:bodyPr>
          <a:lstStyle/>
          <a:p>
            <a:pPr algn="ctr">
              <a:lnSpc>
                <a:spcPct val="90000"/>
              </a:lnSpc>
            </a:pPr>
            <a:r>
              <a:rPr lang="en-US" sz="800" dirty="0"/>
              <a:t>http://www.clipartbest.com/clipboard-border</a:t>
            </a:r>
          </a:p>
        </p:txBody>
      </p:sp>
      <p:sp>
        <p:nvSpPr>
          <p:cNvPr id="5" name="TextBox 4"/>
          <p:cNvSpPr txBox="1"/>
          <p:nvPr/>
        </p:nvSpPr>
        <p:spPr>
          <a:xfrm>
            <a:off x="4494212" y="2819400"/>
            <a:ext cx="3200400" cy="2640723"/>
          </a:xfrm>
          <a:prstGeom prst="rect">
            <a:avLst/>
          </a:prstGeom>
          <a:noFill/>
        </p:spPr>
        <p:txBody>
          <a:bodyPr wrap="square" rtlCol="0">
            <a:spAutoFit/>
          </a:bodyPr>
          <a:lstStyle/>
          <a:p>
            <a:pPr algn="ctr">
              <a:lnSpc>
                <a:spcPct val="90000"/>
              </a:lnSpc>
            </a:pPr>
            <a:r>
              <a:rPr lang="en-US" sz="4600" dirty="0" smtClean="0"/>
              <a:t>IMMEDIATE </a:t>
            </a:r>
          </a:p>
          <a:p>
            <a:pPr algn="ctr">
              <a:lnSpc>
                <a:spcPct val="90000"/>
              </a:lnSpc>
            </a:pPr>
            <a:r>
              <a:rPr lang="en-US" sz="4600" dirty="0" smtClean="0"/>
              <a:t>MEMORY</a:t>
            </a:r>
          </a:p>
          <a:p>
            <a:pPr algn="ctr">
              <a:lnSpc>
                <a:spcPct val="90000"/>
              </a:lnSpc>
            </a:pPr>
            <a:endParaRPr lang="en-US" sz="4600" dirty="0"/>
          </a:p>
          <a:p>
            <a:pPr algn="ctr">
              <a:lnSpc>
                <a:spcPct val="90000"/>
              </a:lnSpc>
            </a:pPr>
            <a:r>
              <a:rPr lang="en-US" sz="4600" dirty="0" smtClean="0"/>
              <a:t>30 seconds</a:t>
            </a:r>
            <a:endParaRPr lang="en-US" sz="4600" dirty="0"/>
          </a:p>
        </p:txBody>
      </p:sp>
    </p:spTree>
    <p:extLst>
      <p:ext uri="{BB962C8B-B14F-4D97-AF65-F5344CB8AC3E}">
        <p14:creationId xmlns:p14="http://schemas.microsoft.com/office/powerpoint/2010/main" val="25665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Memory</a:t>
            </a:r>
            <a:endParaRPr lang="en-US" dirty="0"/>
          </a:p>
        </p:txBody>
      </p:sp>
      <p:sp>
        <p:nvSpPr>
          <p:cNvPr id="4" name="AutoShape 2" descr="http://www.clker.com/cliparts/a/l/m/f/4/I/table.svg"/>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www.clker.com/cliparts/a/l/m/f/4/I/table.svg"/>
          <p:cNvSpPr>
            <a:spLocks noChangeAspect="1" noChangeArrowheads="1"/>
          </p:cNvSpPr>
          <p:nvPr/>
        </p:nvSpPr>
        <p:spPr bwMode="auto">
          <a:xfrm>
            <a:off x="307975" y="-1638300"/>
            <a:ext cx="499110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ERERQPExEPEBQUEA8WFRQYFxUYFRMaFRQXFxcWFRMYHTQhGRolHBQVITEiJSkuLi4uFx8zODMsNzQtLisBCgoKDg0OGhAQGzIkHB8sMCwsLC8uLC0sLCwsNTQtLCwsLCwsLCwsLCwsLCwsLC0sLCwsLCwsNCwsLDcsLCwsLP/AABEIAK8BIAMBIgACEQEDEQH/xAAcAAEAAgIDAQAAAAAAAAAAAAAAAQcFBgMECAL/xABIEAABAwIABg8FBQYFBQAAAAABAAIDBBEGBxIhMTIFIjRBUWFxcnN0kaGxsrMTM0KBwRQjQ4KSJERSYmSiJVOjwtFUk8PS8f/EABkBAQADAQEAAAAAAAAAAAAAAAABAgMEBf/EACYRAQACAQQBBAIDAQAAAAAAAAABAgMEETEyQRITITOhsSNRYSL/2gAMAwEAAhEDEQA/ALxREQEREBERAREQEREBERARcNRVRxi75GRjhc4NHaViKjDLY5mmrgcRpDHe0PZHdRM7DOotMqcZlC0XYKmbmx5N/wDvFqxNVjU/yqMnpJQwjjsxjr8l1SctI8remVkoqgqsZde47RtJELaMh73fJxeB/asVUYZbIvverkAPwtbEwDkLWZXeqTqKJ9Er0XUrNlKeH3s8EXPe1viV5/qK6aTNJPUSg7z5ZHjsc6y6rY2jQAOQBVnUx4hPtrxqcO9jWfvTH9G18newELE1WNGjbqRVUvGGsaP73A9yqVQqTqLeE+3CxarGtJojo2DjfKb/AKWs+qxFTjK2QdqmmiG9kxkuHze8g9i1FQqTmvPlPohl6nCzZCQEPrag3vqlsVuQxNaViqiokk95JLLnveR75Dcb93k518KFWb2nmU7Q2nB7D6spbMe77XEPhkJ9o0fyzZz8nZXKFZ2DuGVHW2ax/s5be5ks2Tjyc9n8rSVQ6gjxB7N9aUzWjn5VmkS9NIqQwexg1lLZjz9riFtrIT7Rozas2k7+ZwN8wu1Whg7hhR1tmxyZEls8MlmyDhsL2eBwtJC6q5K24ZzWYZ9ERXQIiICIiAi15+GlDa7ZXS8bGPcDyPtkntXQnw9jGpTzuP8AMY2jucT3Ks3rHMp2luCKv58PZzqwQM5znv7gGrG1GGFc78VkfMjb/vylSc9I8p9ErSXy94aLkgDhJsO1U5U7NVT9apqDyPLO6OwWMmaHG7hlnhdtj2nOs51MeIW9uVxVGEtFGbOqqe/8Ie1zv0tN1jJ8PqFt8l00pG82J7ewyBoPaquyt5fBcqTqZ8Qn24WDUYymfh0sp6R7GeTKWLqcY1UdSKmj5cuQ9t2+C0t8vAvj2hWc6i8reiGxVOGmyD/3j2fExkYHa5pPesRVbMVMmtU1L+IyyW/SDbuXRJXyqTktPlPph8GJt8rJBPDbP2r6RFRKFClQpEKFKhBChSoUiFClQgKFKhBChSoUoQoUqEEKCO4gjiI0EcBUqFI2/B3GJWU1mSH7XELZnm0rR/LL8XI4G/CFZ2DmGFHXbWKTJltcwv2sota9m3s8C4uWkjjVAqOA74IIO+CNBB3jxrama0c/Kk0iXp5FSeDuMerprMm/a4h/EbStHFL8X5s5/iCtDB7CykrhaGUCS1zC/ayjh2p1hxtuONdNclbcM5rMM4iIroU5hXsS2gnaxslhI3Ka4jMQDk5MoGa+YbYW+h6MdVc5LhkO4DoPG13xDv4QFn8bw++i6B3mKrmnr3MvG8e0juLD4m5hnY7eI/8All52Su15iG9Z3j5bS5y4y5dOGo2uU1xmj/iA27OJ7d/lGfiOlcwkBFwQQc4Izg8hWe6z4fUDguvn24PCFxSNsV8Ku6RwsmWdChQghQpUIIUKVCkQiIiEKFKhSIUKVCCFClQpEKFKhAUKVCCFClQpQhQpUIIUKVCkQoXyZW6Mpt+C4v2LkbG86I5D+RwHaRZB8qN8HQQQQRmII0EHePGuwygmP4eTznNHgSVyt2IlIzuiZ+p//qo9UR5NmzYOYyaumsyf9siGbbG0zRxSfH+bOf4laOD2FVJXD7mUZdrmJ21lbysOkcYuONUQaCIa1Tn4G5Av8jcrN4NYM/aJGyQxyy+ykjLnZZbkZ73zuG8DozrfHnnfblSaNmxue+h6E+cqsJRnPO+gVn43PfQ9CfOVWgGd3L9AqZPslNesN0xU7DxVLqtkgOaOnLXDM5hvJnB+hzLmwkwTmpXF4tkk64B9m8nekb+G7j382toHcxKj72q6On80itSRgcC0gOBBBBFwQdIIWtcUXpE+VZtMS8/F9zkOBY8Z8k8HC0/E3jHzscy+FZWFGAjXgvgbcafZXsWnhifvHiJ39O8q4q6d8JOWHOaDYutZzLb0jN7lA5QFy3pNJ2lrExPDjUIDvoqJQoUqEEKFKhSIRERCFClQghQjnAZyQOXMuNkzTqnL5oLvLdSPtQuRsEh0RSnlAb5yFyt2NnPwsbyuz9jQfFN4HVULvjYl3xSxtvvBuf5Eu+iyFNgrI/Qyrk5GEN/U1v1SJiePk2YBcckrW6XNbykDxW8UuL+Z37qd7PI8H+0uJHYszRYvJW79LDzAT3Bo8VeKXnis/pG8f2q5rr6rXu0Z2se4Z+NosuZtJMdEL+UlgHYXX7lvWG2wL6GBkrZRI58wYRkWAGQ9xI22nahVvVbLVBNvakC28GjvtdJpeJ2N4ZNmxUx0+yb+Zzj2ZI8VzQ7COccn2uUeBjBfsJK72JwGbZN7ZiZmiincGybdocJoAHBrswNic44Sr4jYGiwAaOACwWtdPaY33/Ck3iPCjaXAuZ+iCsfo1g6MHkNmhZelxcznTTwMOf3j2u725St1FpGmr5mUe5KvaXF3INaaKPRmYwu77jwWSgxfwDXmnfyZDR5Se9bgivGnxx4R67MDBgdQs/By+c97u4m3cqlxwUccVeyONjI2fY4TktAAuZZrmw38w7FfCpHHQP8AEWdSh9WdMla1r8QVmZlotEM55VceJ33dRz4fByqKgZn4r/RXBihbZlSP54fByxxz/JC1uroY3PfQ9C7zlVtENs7l+gVk43PfQ9C7zlVvDrO5foFTL3smvELHxND7yq6On80itJVjigbaWq6On8ZFZy6sHSGd+RYfZ3B2GqGUfu5QM0gGfiDh8Q7+AhZhFpasWjaUROykdn8F5aV+qGXJt/ky75LTbaO4rcNxvrBtfnLSC1w0tOkf8jjGZehaqmZK0xva17SM4IuFQezUzGyzRSNIayadsUgvlMyXuDQTp3hn398aVwZsPo44/Latt3XUFcpfRNALp3vObQ55z8kQss9gvsBHXNdJTwxEMfkF0gtnsHaSC61iN5YxEzxErfENX9uy9sppPADc9gXIxrzqxyn8jh3usFaFPgLLbbSwx8TWueOTS1ZCHAeEZ3zTO4hkNHeCe9aRhyz4/KPXX+1SNoZz+GG85zR5brkGxMtts+Jnyc7vJarmhwTo2/hlx4XPeb/K9u5ZCn2Kp487IIWHhDGg9tlpGmv5mIV9yFJU+D7n6Hzv0Zo2Ajyk2+aylNgPK7OKad3Pe5o+bXOA7lcoCK8aWPNp/SPc/wAVhR4vZRnEVJEc172yvmWtNz81mYMAz8dQORrP9xd9FuyK8abH5jdX3LNYgwHphrPnk4i5oHyyWg9678GC9EzRTsdzy6TzkrMItIxUjiIRNpny4aekjjzMjjj5rQ3wC5kRaKiIiDRsbe5Yusj0pFSdTFtrcQV242tyw9ZHpSKnHsvJ8h4lcWWdry1rw2vEvHbZJ5/oZ/WgV4KmcUUWTsi/qc3qwq5l0YZ3qpfkREWqoiIgKlMcw/xBnUofVmV1qmMcDQdkWX/6OH1Zljm6rU5aVseNPO/4VuYpNSo50Pg9VLRtsTzvoraxSalRzofB658X2Q0t1Y7G576HoXecqt4NZ3KPAKyMbnvoehd5yq3g1nco8Aoy97FeIWdijH3lT0dP5pFZarXFHr1PRweMispdOn+uGd+wiItlRefMJReecf1E/qOXoNefcI90T9Yn9Ry5tTxDTG1+KmuG231b2JaPJpqgf1P/AI2KrKHQFbmKRtoJ+sA/6bVnhn+TZNo/5b2iIu1kIiICIiAiIgIiICIiAiIg0fG1uWHrI9KRU8PeHkHiVcONrcsPWR6Uip4e8PIPErhzd5bU4b5iqb+3k/0cw/1YVbqqXFVu13VZvUiVtLfT9FMnIiIt1BERAVN43mE17bb1HD6syuRVHjYH7a0/0kPqTLHUdF6ctDpdJ530CtjFJqVHOh8Hqp6XSed9ArYxSalRzofB658P2Qvbqx2Nz30PQu85VbwazuUeAVkY3PfQ9C7zlVvBrO5R4BRl72K8Qs/FHr1PR0/jIrKVbYo9ep5lP4yKyV06f64Z37CIi2VF59wj3RP1if1HL0EvPuEe6J+sT+o5c2p4hpjYqh0BW9io3PN049NqqGh0BW9io3PN048jVlh+xa/VvKIi7mIiIgIiICIiAiIgIiICIiDScbEbjSRkAkNqAXEA2aPZvFyd4XIHzVOD3h5B4lemHtBBBAIIIIOcEHeIWk12LGjkmMzXzQtIF42FmSDc52lzTkjPo7LLny4ptO8L1tt8NcxVbtd1Wb1IlbSwewWCtLRv9pE1+WWFuU57jtSQSMnV0tG8s4r4qTSu0otO8iIi1VEREBVJjY3Y3qsXqSq21UmNjdjeqxepKsNR0Xpy0Kl0nnfQK2MUmpUc6HweqnpdJ530CtjFJqVHOh8HrDD9kL26sdjc99D0LvOVW8Gs7lHgFZGNz30PQu85VbwazuUeAUZe9ivELQxR69TzKfxkVkqtsUevU8yn8ZFZK6dP9cM79hERbKi8+4R7on6xP6jl6CXn3CPdE/WJ/UcubU8Q0xsVQ6ArexUbnm6ceRqqGh0BW9io3PN048jVlh+xa/VvKIi7mIiIgIiICIiAiIgIiICIiAiIgIiICIiAiIgKpMbG7G9Vi9SVW2qkxsbsb1WL1JVhqOi9OWhUuk876BWxik1KjnQ+D1U9LpPO+gVsYpNSo50Pg9YYfshe3VnsLsFY65oOUY5WAhj9LbHPkvbvjjGcdxq2PAPZESvZ9nvZ2uHsyHZhnaSQSPldXoi6rYq2ndnFphp+AODU9EZXTGL7xsQAa4kjJL73uAPiGi63BEVq1isbQiZ3ERFZAvPuEe6J+sT+o5egl59wj3RP1if1HLm1PENMbFUGgK3sVG55unHkaqhoNAVvYqNzzdOPI1ZYfsWv1byiIu5iIiICIiAiIgIiICIiAiIgIiICIiAiIgIiICqTGxuxvVYvUlVtrScYGCElWftMLgZGxhhiNgHhpc4ZLt522OnMc2cb+Was2rtC1J2lTtLpPO+gVsYpNSo50Pg9VjSbGVBkfGIJy9r7OaI3lzTYZiALhWziz2MngZN7WJ8WWYi3KFibB182kaRpXPiifc3aWn4bqiIu1iIiICIiAvPuEe6J+sT+o5egl59wj3RP1if1HLm1PENMbFUOgK3sVG55unHkaqhoNAVvYqNzzdOPI1ZYfsWv1byiIu5iIiICIiAiIgIiICIiAiIgIiICIiAiIgIiICIiAiIgIiICIiAiIgLz7hHuifrE/qOXoJV3hpgAZMuopTtyXOfC45nE5yWPOgk3zHNn0hYZ6TaI28L0nZVlBoHIrexUbnm6ceRqrLB/YKpqAPYxGS1wdtG21tOs4K3sAdhJqSGRkwaC+UOABvmyQM/zCyw1t7m+y1pjZtCIi7GQiIgIiICIiAiIgIiICIiAiIgIiICIiAiIgIiICIiD/9k="/>
          <p:cNvSpPr>
            <a:spLocks noChangeAspect="1" noChangeArrowheads="1"/>
          </p:cNvSpPr>
          <p:nvPr/>
        </p:nvSpPr>
        <p:spPr bwMode="auto">
          <a:xfrm>
            <a:off x="155575" y="-1668463"/>
            <a:ext cx="5715000" cy="34861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392" name="Picture 8" descr="http://images.clipartpanda.com/table-clipart-table-clip-art-1.pn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2803525" y="2305050"/>
            <a:ext cx="6839260" cy="41719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146675" y="4876800"/>
            <a:ext cx="4757737" cy="203133"/>
          </a:xfrm>
          <a:prstGeom prst="rect">
            <a:avLst/>
          </a:prstGeom>
          <a:noFill/>
        </p:spPr>
        <p:txBody>
          <a:bodyPr wrap="square" rtlCol="0">
            <a:spAutoFit/>
          </a:bodyPr>
          <a:lstStyle/>
          <a:p>
            <a:pPr>
              <a:lnSpc>
                <a:spcPct val="90000"/>
              </a:lnSpc>
            </a:pPr>
            <a:r>
              <a:rPr lang="en-US" sz="800" dirty="0"/>
              <a:t>http://www.clipartpanda.com/categories/end-table-clipart</a:t>
            </a:r>
          </a:p>
        </p:txBody>
      </p:sp>
      <p:sp>
        <p:nvSpPr>
          <p:cNvPr id="3" name="TextBox 2"/>
          <p:cNvSpPr txBox="1"/>
          <p:nvPr/>
        </p:nvSpPr>
        <p:spPr>
          <a:xfrm rot="21044029">
            <a:off x="2964770" y="2582937"/>
            <a:ext cx="5334000" cy="1311128"/>
          </a:xfrm>
          <a:prstGeom prst="rect">
            <a:avLst/>
          </a:prstGeom>
          <a:noFill/>
        </p:spPr>
        <p:txBody>
          <a:bodyPr wrap="square" rtlCol="0">
            <a:spAutoFit/>
          </a:bodyPr>
          <a:lstStyle/>
          <a:p>
            <a:pPr algn="ctr">
              <a:lnSpc>
                <a:spcPct val="90000"/>
              </a:lnSpc>
            </a:pPr>
            <a:r>
              <a:rPr lang="en-US" sz="4000" dirty="0" smtClean="0">
                <a:solidFill>
                  <a:schemeClr val="bg1"/>
                </a:solidFill>
              </a:rPr>
              <a:t>WORKING MEMORY  </a:t>
            </a:r>
            <a:r>
              <a:rPr lang="en-US" sz="4600" dirty="0" smtClean="0">
                <a:solidFill>
                  <a:schemeClr val="bg1"/>
                </a:solidFill>
              </a:rPr>
              <a:t>10 minutes</a:t>
            </a:r>
            <a:endParaRPr lang="en-US" sz="4600" dirty="0">
              <a:solidFill>
                <a:schemeClr val="bg1"/>
              </a:solidFill>
            </a:endParaRPr>
          </a:p>
        </p:txBody>
      </p:sp>
    </p:spTree>
    <p:extLst>
      <p:ext uri="{BB962C8B-B14F-4D97-AF65-F5344CB8AC3E}">
        <p14:creationId xmlns:p14="http://schemas.microsoft.com/office/powerpoint/2010/main" val="11799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Storage</a:t>
            </a:r>
            <a:endParaRPr lang="en-US" dirty="0"/>
          </a:p>
        </p:txBody>
      </p:sp>
      <p:sp>
        <p:nvSpPr>
          <p:cNvPr id="4" name="TextBox 3"/>
          <p:cNvSpPr txBox="1"/>
          <p:nvPr/>
        </p:nvSpPr>
        <p:spPr>
          <a:xfrm>
            <a:off x="3236912" y="6248400"/>
            <a:ext cx="5715000" cy="203133"/>
          </a:xfrm>
          <a:prstGeom prst="rect">
            <a:avLst/>
          </a:prstGeom>
          <a:noFill/>
        </p:spPr>
        <p:txBody>
          <a:bodyPr wrap="square" rtlCol="0">
            <a:spAutoFit/>
          </a:bodyPr>
          <a:lstStyle/>
          <a:p>
            <a:pPr algn="ctr">
              <a:lnSpc>
                <a:spcPct val="90000"/>
              </a:lnSpc>
            </a:pPr>
            <a:r>
              <a:rPr lang="en-US" sz="800" dirty="0"/>
              <a:t>http://www.clker.com/clipart-open-file-cabinet.html</a:t>
            </a:r>
          </a:p>
        </p:txBody>
      </p:sp>
      <p:pic>
        <p:nvPicPr>
          <p:cNvPr id="3" name="Picture 4" descr="http://www.clker.com/cliparts/0/2/b/6/12078863811159636625johnny_automatic_open_file_drawer.svg.med.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998912" y="1703873"/>
            <a:ext cx="4533900" cy="45955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urved Down Arrow 4"/>
          <p:cNvSpPr/>
          <p:nvPr/>
        </p:nvSpPr>
        <p:spPr>
          <a:xfrm>
            <a:off x="2055812" y="1905000"/>
            <a:ext cx="3581400" cy="1295400"/>
          </a:xfrm>
          <a:prstGeom prst="curvedDown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760412" y="3317072"/>
            <a:ext cx="3086100" cy="1089529"/>
          </a:xfrm>
          <a:prstGeom prst="rect">
            <a:avLst/>
          </a:prstGeom>
          <a:noFill/>
        </p:spPr>
        <p:txBody>
          <a:bodyPr wrap="square" rtlCol="0">
            <a:spAutoFit/>
          </a:bodyPr>
          <a:lstStyle/>
          <a:p>
            <a:pPr algn="ctr">
              <a:lnSpc>
                <a:spcPct val="90000"/>
              </a:lnSpc>
            </a:pPr>
            <a:r>
              <a:rPr lang="en-US" sz="3600" dirty="0" smtClean="0"/>
              <a:t>LONG-TERM</a:t>
            </a:r>
          </a:p>
          <a:p>
            <a:pPr algn="ctr">
              <a:lnSpc>
                <a:spcPct val="90000"/>
              </a:lnSpc>
            </a:pPr>
            <a:r>
              <a:rPr lang="en-US" sz="3600" dirty="0" smtClean="0"/>
              <a:t>STORAGE</a:t>
            </a:r>
            <a:endParaRPr lang="en-US" sz="3600" dirty="0"/>
          </a:p>
        </p:txBody>
      </p:sp>
    </p:spTree>
    <p:extLst>
      <p:ext uri="{BB962C8B-B14F-4D97-AF65-F5344CB8AC3E}">
        <p14:creationId xmlns:p14="http://schemas.microsoft.com/office/powerpoint/2010/main" val="337654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 </a:t>
            </a:r>
            <a:endParaRPr lang="en-US" dirty="0"/>
          </a:p>
        </p:txBody>
      </p:sp>
      <p:pic>
        <p:nvPicPr>
          <p:cNvPr id="3" name="Picture 2" descr="https://mariaalbatok.files.wordpress.com/2014/11/sens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812" y="2814721"/>
            <a:ext cx="2743200" cy="193898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2" descr="http://www.clipartbest.com/cliparts/4cb/KLe/4cbKLeRki.gif"/>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025104" y="2814721"/>
            <a:ext cx="1211759" cy="16478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images.clipartpanda.com/table-clipart-table-clip-art-1.png"/>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5990133" y="3077308"/>
            <a:ext cx="2748198" cy="16764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www.clker.com/cliparts/0/2/b/6/12078863811159636625johnny_automatic_open_file_drawer.svg.med.png"/>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294812" y="2686341"/>
            <a:ext cx="2425340" cy="24583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Down Arrow 6"/>
          <p:cNvSpPr/>
          <p:nvPr/>
        </p:nvSpPr>
        <p:spPr>
          <a:xfrm>
            <a:off x="3008312" y="4914900"/>
            <a:ext cx="533400" cy="838200"/>
          </a:xfrm>
          <a:prstGeom prst="downArrow">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8" name="Down Arrow 7"/>
          <p:cNvSpPr/>
          <p:nvPr/>
        </p:nvSpPr>
        <p:spPr>
          <a:xfrm>
            <a:off x="7121822" y="4914900"/>
            <a:ext cx="533400" cy="838200"/>
          </a:xfrm>
          <a:prstGeom prst="downArrow">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Down Arrow 8"/>
          <p:cNvSpPr/>
          <p:nvPr/>
        </p:nvSpPr>
        <p:spPr>
          <a:xfrm>
            <a:off x="4344255" y="4914900"/>
            <a:ext cx="533400" cy="838200"/>
          </a:xfrm>
          <a:prstGeom prst="downArrow">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0" name="Right Arrow 9"/>
          <p:cNvSpPr/>
          <p:nvPr/>
        </p:nvSpPr>
        <p:spPr>
          <a:xfrm>
            <a:off x="3292107" y="3579143"/>
            <a:ext cx="533400" cy="476167"/>
          </a:xfrm>
          <a:prstGeom prst="rightArrow">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8887010" y="3271470"/>
            <a:ext cx="1490911" cy="476167"/>
          </a:xfrm>
          <a:prstGeom prst="rightArrow">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Storing</a:t>
            </a:r>
            <a:endParaRPr lang="en-US" dirty="0"/>
          </a:p>
        </p:txBody>
      </p:sp>
      <p:sp>
        <p:nvSpPr>
          <p:cNvPr id="12" name="Right Arrow 11"/>
          <p:cNvSpPr/>
          <p:nvPr/>
        </p:nvSpPr>
        <p:spPr>
          <a:xfrm>
            <a:off x="5346798" y="3579143"/>
            <a:ext cx="533400" cy="476167"/>
          </a:xfrm>
          <a:prstGeom prst="rightArrow">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urved Down Arrow 12"/>
          <p:cNvSpPr/>
          <p:nvPr/>
        </p:nvSpPr>
        <p:spPr>
          <a:xfrm flipH="1">
            <a:off x="8085633" y="2614501"/>
            <a:ext cx="1970224" cy="603231"/>
          </a:xfrm>
          <a:prstGeom prst="curvedDownArrow">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Retrieving</a:t>
            </a:r>
            <a:endParaRPr lang="en-US" dirty="0">
              <a:solidFill>
                <a:schemeClr val="tx1"/>
              </a:solidFill>
            </a:endParaRPr>
          </a:p>
        </p:txBody>
      </p:sp>
      <p:sp>
        <p:nvSpPr>
          <p:cNvPr id="14" name="Curved Down Arrow 13"/>
          <p:cNvSpPr/>
          <p:nvPr/>
        </p:nvSpPr>
        <p:spPr>
          <a:xfrm flipH="1">
            <a:off x="2902444" y="1754911"/>
            <a:ext cx="7535367" cy="950480"/>
          </a:xfrm>
          <a:prstGeom prst="curvedDown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Prior Knowledge</a:t>
            </a:r>
            <a:endParaRPr lang="en-US" dirty="0">
              <a:solidFill>
                <a:schemeClr val="tx1"/>
              </a:solidFill>
            </a:endParaRPr>
          </a:p>
        </p:txBody>
      </p:sp>
      <p:sp>
        <p:nvSpPr>
          <p:cNvPr id="15" name="TextBox 14"/>
          <p:cNvSpPr txBox="1"/>
          <p:nvPr/>
        </p:nvSpPr>
        <p:spPr>
          <a:xfrm>
            <a:off x="3928071" y="3523473"/>
            <a:ext cx="1372612" cy="646331"/>
          </a:xfrm>
          <a:prstGeom prst="rect">
            <a:avLst/>
          </a:prstGeom>
          <a:solidFill>
            <a:schemeClr val="tx1"/>
          </a:solidFill>
        </p:spPr>
        <p:txBody>
          <a:bodyPr wrap="square" rtlCol="0">
            <a:spAutoFit/>
          </a:bodyPr>
          <a:lstStyle/>
          <a:p>
            <a:pPr algn="ctr">
              <a:lnSpc>
                <a:spcPct val="90000"/>
              </a:lnSpc>
            </a:pPr>
            <a:r>
              <a:rPr lang="en-US" sz="2000" dirty="0" smtClean="0">
                <a:solidFill>
                  <a:schemeClr val="bg2"/>
                </a:solidFill>
              </a:rPr>
              <a:t>Immediate Memory</a:t>
            </a:r>
            <a:endParaRPr lang="en-US" sz="2000" dirty="0">
              <a:solidFill>
                <a:schemeClr val="bg2"/>
              </a:solidFill>
            </a:endParaRPr>
          </a:p>
        </p:txBody>
      </p:sp>
      <p:sp>
        <p:nvSpPr>
          <p:cNvPr id="16" name="TextBox 15"/>
          <p:cNvSpPr txBox="1"/>
          <p:nvPr/>
        </p:nvSpPr>
        <p:spPr>
          <a:xfrm rot="21160014">
            <a:off x="6110769" y="3226458"/>
            <a:ext cx="2628900" cy="424732"/>
          </a:xfrm>
          <a:prstGeom prst="rect">
            <a:avLst/>
          </a:prstGeom>
          <a:noFill/>
        </p:spPr>
        <p:txBody>
          <a:bodyPr wrap="square" rtlCol="0">
            <a:spAutoFit/>
          </a:bodyPr>
          <a:lstStyle/>
          <a:p>
            <a:pPr>
              <a:lnSpc>
                <a:spcPct val="90000"/>
              </a:lnSpc>
            </a:pPr>
            <a:r>
              <a:rPr lang="en-US" sz="2400" dirty="0" smtClean="0">
                <a:solidFill>
                  <a:schemeClr val="bg1"/>
                </a:solidFill>
              </a:rPr>
              <a:t>Working Memory</a:t>
            </a:r>
            <a:endParaRPr lang="en-US" sz="2400" dirty="0">
              <a:solidFill>
                <a:schemeClr val="bg1"/>
              </a:solidFill>
            </a:endParaRPr>
          </a:p>
        </p:txBody>
      </p:sp>
      <p:sp>
        <p:nvSpPr>
          <p:cNvPr id="17" name="TextBox 16"/>
          <p:cNvSpPr txBox="1"/>
          <p:nvPr/>
        </p:nvSpPr>
        <p:spPr>
          <a:xfrm>
            <a:off x="9661723" y="4753709"/>
            <a:ext cx="2009378" cy="757130"/>
          </a:xfrm>
          <a:prstGeom prst="rect">
            <a:avLst/>
          </a:prstGeom>
          <a:noFill/>
        </p:spPr>
        <p:txBody>
          <a:bodyPr wrap="square" rtlCol="0">
            <a:spAutoFit/>
          </a:bodyPr>
          <a:lstStyle/>
          <a:p>
            <a:pPr algn="ctr">
              <a:lnSpc>
                <a:spcPct val="90000"/>
              </a:lnSpc>
            </a:pPr>
            <a:r>
              <a:rPr lang="en-US" sz="2400" dirty="0" smtClean="0"/>
              <a:t>Long-term Storage</a:t>
            </a:r>
            <a:endParaRPr lang="en-US" sz="2400" dirty="0"/>
          </a:p>
        </p:txBody>
      </p:sp>
    </p:spTree>
    <p:extLst>
      <p:ext uri="{BB962C8B-B14F-4D97-AF65-F5344CB8AC3E}">
        <p14:creationId xmlns:p14="http://schemas.microsoft.com/office/powerpoint/2010/main" val="394649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p:txBody>
          <a:bodyPr/>
          <a:lstStyle/>
          <a:p>
            <a:r>
              <a:rPr lang="en-US" dirty="0" smtClean="0"/>
              <a:t>Back to the pain message</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487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Around the Brain </a:t>
            </a:r>
            <a:r>
              <a:rPr lang="en-US" dirty="0" smtClean="0">
                <a:sym typeface="Wingdings" panose="05000000000000000000" pitchFamily="2" charset="2"/>
              </a:rPr>
              <a:t> </a:t>
            </a:r>
            <a:endParaRPr lang="en-US" dirty="0"/>
          </a:p>
        </p:txBody>
      </p:sp>
      <p:sp>
        <p:nvSpPr>
          <p:cNvPr id="2" name="Content Placeholder 1"/>
          <p:cNvSpPr>
            <a:spLocks noGrp="1"/>
          </p:cNvSpPr>
          <p:nvPr>
            <p:ph sz="half" idx="1"/>
          </p:nvPr>
        </p:nvSpPr>
        <p:spPr/>
        <p:txBody>
          <a:bodyPr>
            <a:normAutofit fontScale="77500" lnSpcReduction="20000"/>
          </a:bodyPr>
          <a:lstStyle/>
          <a:p>
            <a:pPr marL="457200" indent="-457200">
              <a:buAutoNum type="arabicPeriod"/>
            </a:pPr>
            <a:r>
              <a:rPr lang="en-US" sz="3600" dirty="0"/>
              <a:t>Limbic System</a:t>
            </a:r>
          </a:p>
          <a:p>
            <a:pPr marL="457200" indent="-457200">
              <a:buAutoNum type="arabicPeriod"/>
            </a:pPr>
            <a:r>
              <a:rPr lang="en-US" sz="3600" dirty="0" smtClean="0"/>
              <a:t>Parietal Lobe (Somatosensory Cortex)</a:t>
            </a:r>
            <a:endParaRPr lang="en-US" sz="3600" dirty="0"/>
          </a:p>
          <a:p>
            <a:pPr marL="457200" indent="-457200">
              <a:buAutoNum type="arabicPeriod"/>
            </a:pPr>
            <a:r>
              <a:rPr lang="en-US" sz="3600" dirty="0" smtClean="0"/>
              <a:t>Occipital </a:t>
            </a:r>
            <a:r>
              <a:rPr lang="en-US" sz="3600" dirty="0"/>
              <a:t>Lobe</a:t>
            </a:r>
          </a:p>
          <a:p>
            <a:pPr marL="457200" indent="-457200">
              <a:buAutoNum type="arabicPeriod"/>
            </a:pPr>
            <a:r>
              <a:rPr lang="en-US" sz="3600" dirty="0" smtClean="0"/>
              <a:t>Temporal Lobe</a:t>
            </a:r>
            <a:endParaRPr lang="en-US" sz="3600" dirty="0"/>
          </a:p>
          <a:p>
            <a:pPr marL="457200" indent="-457200">
              <a:buAutoNum type="arabicPeriod"/>
            </a:pPr>
            <a:r>
              <a:rPr lang="en-US" sz="3600" dirty="0"/>
              <a:t>Frontal </a:t>
            </a:r>
            <a:r>
              <a:rPr lang="en-US" sz="3600" dirty="0" smtClean="0"/>
              <a:t>Lobe</a:t>
            </a:r>
          </a:p>
          <a:p>
            <a:pPr marL="457200" indent="-457200">
              <a:buAutoNum type="arabicPeriod"/>
            </a:pPr>
            <a:r>
              <a:rPr lang="en-US" sz="3600" dirty="0" smtClean="0"/>
              <a:t>Motor Cortex</a:t>
            </a:r>
          </a:p>
          <a:p>
            <a:pPr marL="457200" indent="-457200">
              <a:buAutoNum type="arabicPeriod"/>
            </a:pPr>
            <a:r>
              <a:rPr lang="en-US" sz="3600" dirty="0" smtClean="0"/>
              <a:t>Back through Limbic System</a:t>
            </a:r>
            <a:endParaRPr lang="en-US" sz="3600" dirty="0"/>
          </a:p>
          <a:p>
            <a:endParaRPr lang="en-US" dirty="0"/>
          </a:p>
        </p:txBody>
      </p:sp>
      <p:sp>
        <p:nvSpPr>
          <p:cNvPr id="5" name="Content Placeholder 4"/>
          <p:cNvSpPr>
            <a:spLocks noGrp="1"/>
          </p:cNvSpPr>
          <p:nvPr>
            <p:ph sz="half" idx="2"/>
          </p:nvPr>
        </p:nvSpPr>
        <p:spPr/>
        <p:txBody>
          <a:bodyPr>
            <a:normAutofit fontScale="77500" lnSpcReduction="20000"/>
          </a:bodyPr>
          <a:lstStyle/>
          <a:p>
            <a:pPr marL="0" indent="0">
              <a:buNone/>
            </a:pPr>
            <a:r>
              <a:rPr lang="en-US" sz="3900" dirty="0" smtClean="0"/>
              <a:t>6. Brain Stem</a:t>
            </a:r>
          </a:p>
          <a:p>
            <a:pPr marL="457200" indent="-457200">
              <a:buAutoNum type="arabicPeriod" startAt="7"/>
            </a:pPr>
            <a:r>
              <a:rPr lang="en-US" sz="3900" dirty="0" smtClean="0"/>
              <a:t>Spinal Cord</a:t>
            </a:r>
          </a:p>
          <a:p>
            <a:pPr marL="457200" indent="-457200">
              <a:buAutoNum type="arabicPeriod" startAt="7"/>
            </a:pPr>
            <a:r>
              <a:rPr lang="en-US" sz="3900" dirty="0" smtClean="0"/>
              <a:t>Across shoulder</a:t>
            </a:r>
          </a:p>
          <a:p>
            <a:pPr marL="457200" indent="-457200">
              <a:buAutoNum type="arabicPeriod" startAt="7"/>
            </a:pPr>
            <a:r>
              <a:rPr lang="en-US" sz="3900" dirty="0" smtClean="0"/>
              <a:t>Down arm</a:t>
            </a:r>
          </a:p>
          <a:p>
            <a:pPr marL="457200" indent="-457200">
              <a:buAutoNum type="arabicPeriod" startAt="7"/>
            </a:pPr>
            <a:r>
              <a:rPr lang="en-US" sz="3900" dirty="0" smtClean="0"/>
              <a:t>To </a:t>
            </a:r>
            <a:r>
              <a:rPr lang="en-US" sz="3900" dirty="0"/>
              <a:t>finger</a:t>
            </a:r>
          </a:p>
          <a:p>
            <a:endParaRPr lang="en-US" dirty="0"/>
          </a:p>
        </p:txBody>
      </p:sp>
      <p:pic>
        <p:nvPicPr>
          <p:cNvPr id="8" name="Picture 7" descr="https://encrypted-tbn0.gstatic.com/images?q=tbn:ANd9GcRst8K4UN8Z-kAlTvFWH63S46YzIBE6PsBM7V4eBrhs0dZmUaEm"/>
          <p:cNvPicPr>
            <a:picLocks noChangeAspect="1" noChangeArrowheads="1"/>
          </p:cNvPicPr>
          <p:nvPr/>
        </p:nvPicPr>
        <p:blipFill>
          <a:blip r:embed="rId3">
            <a:clrChange>
              <a:clrFrom>
                <a:srgbClr val="F9FAF5"/>
              </a:clrFrom>
              <a:clrTo>
                <a:srgbClr val="F9FAF5">
                  <a:alpha val="0"/>
                </a:srgbClr>
              </a:clrTo>
            </a:clrChange>
            <a:extLst>
              <a:ext uri="{28A0092B-C50C-407E-A947-70E740481C1C}">
                <a14:useLocalDpi xmlns:a14="http://schemas.microsoft.com/office/drawing/2010/main" val="0"/>
              </a:ext>
            </a:extLst>
          </a:blip>
          <a:srcRect/>
          <a:stretch>
            <a:fillRect/>
          </a:stretch>
        </p:blipFill>
        <p:spPr bwMode="auto">
          <a:xfrm rot="19839711">
            <a:off x="8222258" y="3637125"/>
            <a:ext cx="3695700" cy="37433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http://cdn4.wpbeginner.com/wp-content/uploads/2011/09/pin.gif"/>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599612" y="2362200"/>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983508" y="6597717"/>
            <a:ext cx="7086600" cy="203133"/>
          </a:xfrm>
          <a:prstGeom prst="rect">
            <a:avLst/>
          </a:prstGeom>
          <a:noFill/>
        </p:spPr>
        <p:txBody>
          <a:bodyPr wrap="square" rtlCol="0">
            <a:spAutoFit/>
          </a:bodyPr>
          <a:lstStyle/>
          <a:p>
            <a:pPr algn="ctr">
              <a:lnSpc>
                <a:spcPct val="90000"/>
              </a:lnSpc>
            </a:pPr>
            <a:r>
              <a:rPr lang="en-US" sz="800" dirty="0">
                <a:hlinkClick r:id="rId5"/>
              </a:rPr>
              <a:t>http://pixabay.com/en/photos/fingers</a:t>
            </a:r>
            <a:r>
              <a:rPr lang="en-US" sz="800" dirty="0" smtClean="0">
                <a:hlinkClick r:id="rId5"/>
              </a:rPr>
              <a:t>/</a:t>
            </a:r>
            <a:r>
              <a:rPr lang="en-US" sz="800" dirty="0"/>
              <a:t> and </a:t>
            </a:r>
            <a:r>
              <a:rPr lang="en-US" sz="800" dirty="0">
                <a:hlinkClick r:id="rId6"/>
              </a:rPr>
              <a:t>http://www.wpbeginner.com/plugins/pin-posts-with-post-admin-shortcuts-plugin</a:t>
            </a:r>
            <a:r>
              <a:rPr lang="en-US" sz="800" dirty="0" smtClean="0">
                <a:hlinkClick r:id="rId6"/>
              </a:rPr>
              <a:t>/</a:t>
            </a:r>
            <a:r>
              <a:rPr lang="en-US" sz="800" dirty="0" smtClean="0"/>
              <a:t>  </a:t>
            </a:r>
            <a:endParaRPr lang="en-US" sz="800" dirty="0"/>
          </a:p>
        </p:txBody>
      </p:sp>
    </p:spTree>
    <p:extLst>
      <p:ext uri="{BB962C8B-B14F-4D97-AF65-F5344CB8AC3E}">
        <p14:creationId xmlns:p14="http://schemas.microsoft.com/office/powerpoint/2010/main" val="157290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Outside of the Brain:</a:t>
            </a:r>
            <a:endParaRPr lang="en-US" dirty="0"/>
          </a:p>
        </p:txBody>
      </p:sp>
      <p:pic>
        <p:nvPicPr>
          <p:cNvPr id="3076" name="Picture 4" descr="http://sehati.org/index/patientresources/neurosurgicalprocedures/images/craniotomy/craniotom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2" y="1828800"/>
            <a:ext cx="5867400" cy="4693921"/>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160712" y="6522721"/>
            <a:ext cx="5867400" cy="203133"/>
          </a:xfrm>
          <a:prstGeom prst="rect">
            <a:avLst/>
          </a:prstGeom>
          <a:noFill/>
        </p:spPr>
        <p:txBody>
          <a:bodyPr wrap="square" rtlCol="0">
            <a:spAutoFit/>
          </a:bodyPr>
          <a:lstStyle/>
          <a:p>
            <a:pPr algn="ctr">
              <a:lnSpc>
                <a:spcPct val="90000"/>
              </a:lnSpc>
            </a:pPr>
            <a:r>
              <a:rPr lang="en-US" sz="800" dirty="0" smtClean="0"/>
              <a:t>http://commonsenseatheism.com/?p=13607</a:t>
            </a:r>
            <a:endParaRPr lang="en-US" sz="800" dirty="0"/>
          </a:p>
        </p:txBody>
      </p:sp>
    </p:spTree>
    <p:extLst>
      <p:ext uri="{BB962C8B-B14F-4D97-AF65-F5344CB8AC3E}">
        <p14:creationId xmlns:p14="http://schemas.microsoft.com/office/powerpoint/2010/main" val="15411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a muscle response. . .</a:t>
            </a:r>
            <a:endParaRPr lang="en-US" dirty="0"/>
          </a:p>
        </p:txBody>
      </p:sp>
      <p:pic>
        <p:nvPicPr>
          <p:cNvPr id="3" name="Picture 2" descr="https://encrypted-tbn0.gstatic.com/images?q=tbn:ANd9GcRst8K4UN8Z-kAlTvFWH63S46YzIBE6PsBM7V4eBrhs0dZmUaEm"/>
          <p:cNvPicPr>
            <a:picLocks noChangeAspect="1" noChangeArrowheads="1"/>
          </p:cNvPicPr>
          <p:nvPr/>
        </p:nvPicPr>
        <p:blipFill>
          <a:blip r:embed="rId3">
            <a:clrChange>
              <a:clrFrom>
                <a:srgbClr val="F9FAF5"/>
              </a:clrFrom>
              <a:clrTo>
                <a:srgbClr val="F9FAF5">
                  <a:alpha val="0"/>
                </a:srgbClr>
              </a:clrTo>
            </a:clrChange>
            <a:extLst>
              <a:ext uri="{28A0092B-C50C-407E-A947-70E740481C1C}">
                <a14:useLocalDpi xmlns:a14="http://schemas.microsoft.com/office/drawing/2010/main" val="0"/>
              </a:ext>
            </a:extLst>
          </a:blip>
          <a:srcRect/>
          <a:stretch>
            <a:fillRect/>
          </a:stretch>
        </p:blipFill>
        <p:spPr bwMode="auto">
          <a:xfrm>
            <a:off x="6627812" y="2038124"/>
            <a:ext cx="3695700" cy="37433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303712" y="6000524"/>
            <a:ext cx="7086600" cy="203133"/>
          </a:xfrm>
          <a:prstGeom prst="rect">
            <a:avLst/>
          </a:prstGeom>
          <a:noFill/>
        </p:spPr>
        <p:txBody>
          <a:bodyPr wrap="square" rtlCol="0">
            <a:spAutoFit/>
          </a:bodyPr>
          <a:lstStyle/>
          <a:p>
            <a:pPr algn="ctr">
              <a:lnSpc>
                <a:spcPct val="90000"/>
              </a:lnSpc>
            </a:pPr>
            <a:r>
              <a:rPr lang="en-US" sz="800" dirty="0">
                <a:hlinkClick r:id="rId4"/>
              </a:rPr>
              <a:t>http://pixabay.com/en/photos/fingers</a:t>
            </a:r>
            <a:r>
              <a:rPr lang="en-US" sz="800" dirty="0" smtClean="0">
                <a:hlinkClick r:id="rId4"/>
              </a:rPr>
              <a:t>/</a:t>
            </a:r>
            <a:r>
              <a:rPr lang="en-US" sz="800" dirty="0"/>
              <a:t> and </a:t>
            </a:r>
            <a:r>
              <a:rPr lang="en-US" sz="800" dirty="0">
                <a:hlinkClick r:id="rId5"/>
              </a:rPr>
              <a:t>http://www.wpbeginner.com/plugins/pin-posts-with-post-admin-shortcuts-plugin</a:t>
            </a:r>
            <a:r>
              <a:rPr lang="en-US" sz="800" dirty="0" smtClean="0">
                <a:hlinkClick r:id="rId5"/>
              </a:rPr>
              <a:t>/</a:t>
            </a:r>
            <a:r>
              <a:rPr lang="en-US" sz="800" dirty="0" smtClean="0"/>
              <a:t>  </a:t>
            </a:r>
            <a:endParaRPr lang="en-US" sz="800" dirty="0"/>
          </a:p>
        </p:txBody>
      </p:sp>
      <p:pic>
        <p:nvPicPr>
          <p:cNvPr id="5" name="Picture 4" descr="http://cdn4.wpbeginner.com/wp-content/uploads/2011/09/pin.gif"/>
          <p:cNvPicPr>
            <a:picLocks noChangeAspect="1" noChangeArrowheads="1"/>
          </p:cNvPicPr>
          <p:nvPr/>
        </p:nvPicPr>
        <p:blipFill>
          <a:blip r:embed="rId6">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324181" y="618899"/>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Callout 5"/>
          <p:cNvSpPr/>
          <p:nvPr/>
        </p:nvSpPr>
        <p:spPr>
          <a:xfrm flipH="1">
            <a:off x="805655" y="2285774"/>
            <a:ext cx="5105400" cy="2590800"/>
          </a:xfrm>
          <a:prstGeom prst="wedgeEllipseCallou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t>OUCH!</a:t>
            </a:r>
            <a:endParaRPr lang="en-US" sz="8000" dirty="0"/>
          </a:p>
        </p:txBody>
      </p:sp>
    </p:spTree>
    <p:extLst>
      <p:ext uri="{BB962C8B-B14F-4D97-AF65-F5344CB8AC3E}">
        <p14:creationId xmlns:p14="http://schemas.microsoft.com/office/powerpoint/2010/main" val="332544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That is how messages travel and how you learn.</a:t>
            </a:r>
            <a:endParaRPr lang="en-US" dirty="0"/>
          </a:p>
        </p:txBody>
      </p:sp>
      <p:sp>
        <p:nvSpPr>
          <p:cNvPr id="3" name="Subtitle 2"/>
          <p:cNvSpPr>
            <a:spLocks noGrp="1"/>
          </p:cNvSpPr>
          <p:nvPr>
            <p:ph type="subTitle" idx="1"/>
          </p:nvPr>
        </p:nvSpPr>
        <p:spPr/>
        <p:txBody>
          <a:bodyPr/>
          <a:lstStyle/>
          <a:p>
            <a:r>
              <a:rPr lang="en-US" dirty="0" smtClean="0"/>
              <a:t>Can you help your brain to learn?</a:t>
            </a:r>
            <a:endParaRPr lang="en-US" dirty="0"/>
          </a:p>
        </p:txBody>
      </p:sp>
    </p:spTree>
    <p:extLst>
      <p:ext uri="{BB962C8B-B14F-4D97-AF65-F5344CB8AC3E}">
        <p14:creationId xmlns:p14="http://schemas.microsoft.com/office/powerpoint/2010/main" val="28530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 your brain learn?</a:t>
            </a:r>
            <a:endParaRPr lang="en-US" dirty="0"/>
          </a:p>
        </p:txBody>
      </p:sp>
      <p:sp>
        <p:nvSpPr>
          <p:cNvPr id="3" name="Content Placeholder 2"/>
          <p:cNvSpPr>
            <a:spLocks noGrp="1"/>
          </p:cNvSpPr>
          <p:nvPr>
            <p:ph idx="1"/>
          </p:nvPr>
        </p:nvSpPr>
        <p:spPr/>
        <p:txBody>
          <a:bodyPr>
            <a:normAutofit/>
          </a:bodyPr>
          <a:lstStyle/>
          <a:p>
            <a:pPr marL="0" indent="0">
              <a:buNone/>
            </a:pPr>
            <a:r>
              <a:rPr lang="en-US" sz="4600" dirty="0" smtClean="0"/>
              <a:t>1. Chunking</a:t>
            </a:r>
          </a:p>
          <a:p>
            <a:pPr lvl="1"/>
            <a:r>
              <a:rPr lang="en-US" sz="4600" dirty="0"/>
              <a:t> </a:t>
            </a:r>
            <a:r>
              <a:rPr lang="en-US" sz="4600" dirty="0" smtClean="0"/>
              <a:t>DOGUSACA  = DOG USA CA</a:t>
            </a:r>
          </a:p>
        </p:txBody>
      </p:sp>
      <p:pic>
        <p:nvPicPr>
          <p:cNvPr id="2052" name="Picture 4" descr="http://www.blunderconstruction.com/wp-content/uploads/2011/06/IMG_30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99"/>
          <a:stretch/>
        </p:blipFill>
        <p:spPr bwMode="auto">
          <a:xfrm>
            <a:off x="3284537" y="3695700"/>
            <a:ext cx="5619750" cy="27813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122612" y="6477000"/>
            <a:ext cx="5781675" cy="203133"/>
          </a:xfrm>
          <a:prstGeom prst="rect">
            <a:avLst/>
          </a:prstGeom>
          <a:noFill/>
        </p:spPr>
        <p:txBody>
          <a:bodyPr wrap="square" rtlCol="0">
            <a:spAutoFit/>
          </a:bodyPr>
          <a:lstStyle/>
          <a:p>
            <a:pPr algn="ctr">
              <a:lnSpc>
                <a:spcPct val="90000"/>
              </a:lnSpc>
            </a:pPr>
            <a:r>
              <a:rPr lang="en-US" sz="800" dirty="0"/>
              <a:t>http://www.blunderconstruction.com/2011/06/a-seat-at-jackys-table.html</a:t>
            </a:r>
          </a:p>
        </p:txBody>
      </p:sp>
    </p:spTree>
    <p:extLst>
      <p:ext uri="{BB962C8B-B14F-4D97-AF65-F5344CB8AC3E}">
        <p14:creationId xmlns:p14="http://schemas.microsoft.com/office/powerpoint/2010/main" val="271034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 your brain learn?</a:t>
            </a:r>
            <a:endParaRPr lang="en-US" dirty="0"/>
          </a:p>
        </p:txBody>
      </p:sp>
      <p:sp>
        <p:nvSpPr>
          <p:cNvPr id="3" name="Content Placeholder 2"/>
          <p:cNvSpPr>
            <a:spLocks noGrp="1"/>
          </p:cNvSpPr>
          <p:nvPr>
            <p:ph idx="1"/>
          </p:nvPr>
        </p:nvSpPr>
        <p:spPr/>
        <p:txBody>
          <a:bodyPr/>
          <a:lstStyle/>
          <a:p>
            <a:pPr marL="0" indent="0">
              <a:buNone/>
            </a:pPr>
            <a:r>
              <a:rPr lang="en-US" sz="4600" dirty="0" smtClean="0"/>
              <a:t>2. Mnemonics</a:t>
            </a:r>
          </a:p>
          <a:p>
            <a:pPr lvl="1"/>
            <a:r>
              <a:rPr lang="en-US" sz="4600" dirty="0" smtClean="0"/>
              <a:t>Ukulele strings</a:t>
            </a:r>
          </a:p>
          <a:p>
            <a:pPr lvl="2"/>
            <a:r>
              <a:rPr lang="en-US" sz="4600" dirty="0" smtClean="0"/>
              <a:t>G C E A </a:t>
            </a:r>
          </a:p>
          <a:p>
            <a:pPr lvl="3"/>
            <a:r>
              <a:rPr lang="en-US" sz="4400" dirty="0" smtClean="0"/>
              <a:t>God created everyone awesome. </a:t>
            </a:r>
          </a:p>
          <a:p>
            <a:pPr lvl="1"/>
            <a:endParaRPr lang="en-US" dirty="0"/>
          </a:p>
        </p:txBody>
      </p:sp>
    </p:spTree>
    <p:extLst>
      <p:ext uri="{BB962C8B-B14F-4D97-AF65-F5344CB8AC3E}">
        <p14:creationId xmlns:p14="http://schemas.microsoft.com/office/powerpoint/2010/main" val="255961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Top” Mnemonic</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t>More on top?</a:t>
            </a:r>
          </a:p>
          <a:p>
            <a:pPr marL="0" indent="0">
              <a:buNone/>
            </a:pPr>
            <a:r>
              <a:rPr lang="en-US" sz="3600" dirty="0" smtClean="0"/>
              <a:t>No need to stop.</a:t>
            </a:r>
          </a:p>
          <a:p>
            <a:pPr marL="0" indent="0">
              <a:buNone/>
            </a:pPr>
            <a:r>
              <a:rPr lang="en-US" sz="3600" dirty="0" smtClean="0"/>
              <a:t>More on the floor?</a:t>
            </a:r>
          </a:p>
          <a:p>
            <a:pPr marL="0" indent="0">
              <a:buNone/>
            </a:pPr>
            <a:r>
              <a:rPr lang="en-US" sz="3600" dirty="0" smtClean="0"/>
              <a:t>Go next door.</a:t>
            </a:r>
          </a:p>
          <a:p>
            <a:pPr marL="0" indent="0">
              <a:buNone/>
            </a:pPr>
            <a:r>
              <a:rPr lang="en-US" sz="3600" dirty="0" smtClean="0"/>
              <a:t>Numbers the same?</a:t>
            </a:r>
          </a:p>
          <a:p>
            <a:pPr marL="0" indent="0">
              <a:buNone/>
            </a:pPr>
            <a:r>
              <a:rPr lang="en-US" sz="3600" dirty="0" smtClean="0"/>
              <a:t>Zeroes the game.</a:t>
            </a:r>
            <a:endParaRPr lang="en-US" sz="3600" dirty="0"/>
          </a:p>
        </p:txBody>
      </p:sp>
      <p:sp>
        <p:nvSpPr>
          <p:cNvPr id="4" name="Rectangle 3"/>
          <p:cNvSpPr/>
          <p:nvPr/>
        </p:nvSpPr>
        <p:spPr>
          <a:xfrm>
            <a:off x="1522414" y="6261556"/>
            <a:ext cx="6092825" cy="215444"/>
          </a:xfrm>
          <a:prstGeom prst="rect">
            <a:avLst/>
          </a:prstGeom>
        </p:spPr>
        <p:txBody>
          <a:bodyPr>
            <a:spAutoFit/>
          </a:bodyPr>
          <a:lstStyle/>
          <a:p>
            <a:r>
              <a:rPr lang="en-US" sz="800" dirty="0"/>
              <a:t>http://it.pinellas.k12.fl.us/Teachers3/gurianb/files/E07E4B18CEC345F8B6913F2B9B28A0CC.pdf</a:t>
            </a:r>
          </a:p>
        </p:txBody>
      </p:sp>
      <p:pic>
        <p:nvPicPr>
          <p:cNvPr id="6146" name="Picture 2" descr="http://www.eduplace.com/math/mw/background/2/06/graphics/ts_2_6_dev1.gif"/>
          <p:cNvPicPr>
            <a:picLocks noChangeAspect="1" noChangeArrowheads="1"/>
          </p:cNvPicPr>
          <p:nvPr/>
        </p:nvPicPr>
        <p:blipFill rotWithShape="1">
          <a:blip r:embed="rId3">
            <a:extLst>
              <a:ext uri="{28A0092B-C50C-407E-A947-70E740481C1C}">
                <a14:useLocalDpi xmlns:a14="http://schemas.microsoft.com/office/drawing/2010/main" val="0"/>
              </a:ext>
            </a:extLst>
          </a:blip>
          <a:srcRect r="70783" b="15749"/>
          <a:stretch/>
        </p:blipFill>
        <p:spPr bwMode="auto">
          <a:xfrm>
            <a:off x="7615239" y="1960373"/>
            <a:ext cx="2329125" cy="4320233"/>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821223" y="6261556"/>
            <a:ext cx="3845189" cy="184666"/>
          </a:xfrm>
          <a:prstGeom prst="rect">
            <a:avLst/>
          </a:prstGeom>
        </p:spPr>
        <p:txBody>
          <a:bodyPr wrap="square">
            <a:spAutoFit/>
          </a:bodyPr>
          <a:lstStyle/>
          <a:p>
            <a:pPr algn="ctr"/>
            <a:r>
              <a:rPr lang="en-US" sz="600" dirty="0"/>
              <a:t>http://www.eduplace.com/math/mw/background/2/06/te_2_06_subregroup_develop.html</a:t>
            </a:r>
          </a:p>
        </p:txBody>
      </p:sp>
    </p:spTree>
    <p:extLst>
      <p:ext uri="{BB962C8B-B14F-4D97-AF65-F5344CB8AC3E}">
        <p14:creationId xmlns:p14="http://schemas.microsoft.com/office/powerpoint/2010/main" val="371260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“Rainbow” Mnemonic = ROY G. BIV</a:t>
            </a:r>
            <a:endParaRPr lang="en-US" dirty="0"/>
          </a:p>
        </p:txBody>
      </p:sp>
      <p:pic>
        <p:nvPicPr>
          <p:cNvPr id="5122" name="Picture 2" descr="http://blog.lib.umn.edu/huber195/myblog/roy%20g%20b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2057400"/>
            <a:ext cx="4419600" cy="4097142"/>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90022" y="6154542"/>
            <a:ext cx="2808782" cy="215444"/>
          </a:xfrm>
          <a:prstGeom prst="rect">
            <a:avLst/>
          </a:prstGeom>
        </p:spPr>
        <p:txBody>
          <a:bodyPr wrap="none">
            <a:spAutoFit/>
          </a:bodyPr>
          <a:lstStyle/>
          <a:p>
            <a:r>
              <a:rPr lang="en-US" sz="800" dirty="0"/>
              <a:t>https://sites.google.com/site/toolboxbellon2/home/strategy-9</a:t>
            </a:r>
          </a:p>
        </p:txBody>
      </p:sp>
    </p:spTree>
    <p:extLst>
      <p:ext uri="{BB962C8B-B14F-4D97-AF65-F5344CB8AC3E}">
        <p14:creationId xmlns:p14="http://schemas.microsoft.com/office/powerpoint/2010/main" val="256003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Mnemonic</a:t>
            </a:r>
            <a:endParaRPr lang="en-US" dirty="0"/>
          </a:p>
        </p:txBody>
      </p:sp>
      <p:pic>
        <p:nvPicPr>
          <p:cNvPr id="3074" name="Picture 2" descr="http://www.dyslexiabooks.eu/communities/4/004/009/822/114/images/4559932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113" y="1828800"/>
            <a:ext cx="7086598" cy="4735757"/>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551113" y="6564557"/>
            <a:ext cx="7086598" cy="203133"/>
          </a:xfrm>
          <a:prstGeom prst="rect">
            <a:avLst/>
          </a:prstGeom>
          <a:noFill/>
        </p:spPr>
        <p:txBody>
          <a:bodyPr wrap="square" rtlCol="0">
            <a:spAutoFit/>
          </a:bodyPr>
          <a:lstStyle/>
          <a:p>
            <a:pPr algn="ctr">
              <a:lnSpc>
                <a:spcPct val="90000"/>
              </a:lnSpc>
            </a:pPr>
            <a:r>
              <a:rPr lang="en-US" sz="800" dirty="0"/>
              <a:t>http://www.dyslexiabooks.eu/#/shop/4558836030/mnemonics/669867</a:t>
            </a:r>
          </a:p>
        </p:txBody>
      </p:sp>
    </p:spTree>
    <p:extLst>
      <p:ext uri="{BB962C8B-B14F-4D97-AF65-F5344CB8AC3E}">
        <p14:creationId xmlns:p14="http://schemas.microsoft.com/office/powerpoint/2010/main" val="17484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 Mnemonic</a:t>
            </a:r>
            <a:endParaRPr lang="en-US" dirty="0"/>
          </a:p>
        </p:txBody>
      </p:sp>
      <p:pic>
        <p:nvPicPr>
          <p:cNvPr id="4098" name="Picture 2" descr="http://ih.constantcontact.com/fs091/1101615682708/img/64.jpg?a=11024714470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4" y="2057400"/>
            <a:ext cx="6418965" cy="4038600"/>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894012" y="6096000"/>
            <a:ext cx="4189412" cy="215444"/>
          </a:xfrm>
          <a:prstGeom prst="rect">
            <a:avLst/>
          </a:prstGeom>
        </p:spPr>
        <p:txBody>
          <a:bodyPr wrap="square">
            <a:spAutoFit/>
          </a:bodyPr>
          <a:lstStyle/>
          <a:p>
            <a:r>
              <a:rPr lang="en-US" sz="800" dirty="0"/>
              <a:t>http://archive.constantcontact.com/fs091/1101615682708/archive/1102471447062.html</a:t>
            </a:r>
          </a:p>
        </p:txBody>
      </p:sp>
      <p:sp>
        <p:nvSpPr>
          <p:cNvPr id="6" name="TextBox 5"/>
          <p:cNvSpPr txBox="1"/>
          <p:nvPr/>
        </p:nvSpPr>
        <p:spPr>
          <a:xfrm>
            <a:off x="8455022" y="1786842"/>
            <a:ext cx="2895600" cy="4579715"/>
          </a:xfrm>
          <a:prstGeom prst="rect">
            <a:avLst/>
          </a:prstGeom>
          <a:noFill/>
        </p:spPr>
        <p:txBody>
          <a:bodyPr wrap="square" rtlCol="0">
            <a:spAutoFit/>
          </a:bodyPr>
          <a:lstStyle/>
          <a:p>
            <a:pPr>
              <a:lnSpc>
                <a:spcPct val="90000"/>
              </a:lnSpc>
            </a:pPr>
            <a:r>
              <a:rPr lang="en-US" sz="3600" b="1" dirty="0" smtClean="0"/>
              <a:t>H </a:t>
            </a:r>
            <a:r>
              <a:rPr lang="en-US" sz="3600" dirty="0" smtClean="0"/>
              <a:t>uron</a:t>
            </a:r>
            <a:endParaRPr lang="en-US" sz="3600" b="1" dirty="0" smtClean="0"/>
          </a:p>
          <a:p>
            <a:pPr>
              <a:lnSpc>
                <a:spcPct val="90000"/>
              </a:lnSpc>
            </a:pPr>
            <a:endParaRPr lang="en-US" sz="3600" b="1" dirty="0" smtClean="0"/>
          </a:p>
          <a:p>
            <a:pPr>
              <a:lnSpc>
                <a:spcPct val="90000"/>
              </a:lnSpc>
            </a:pPr>
            <a:r>
              <a:rPr lang="en-US" sz="3600" b="1" dirty="0" smtClean="0"/>
              <a:t>O </a:t>
            </a:r>
            <a:r>
              <a:rPr lang="en-US" sz="3600" dirty="0" smtClean="0"/>
              <a:t>ntario</a:t>
            </a:r>
            <a:endParaRPr lang="en-US" sz="3600" b="1" dirty="0" smtClean="0"/>
          </a:p>
          <a:p>
            <a:pPr>
              <a:lnSpc>
                <a:spcPct val="90000"/>
              </a:lnSpc>
            </a:pPr>
            <a:endParaRPr lang="en-US" sz="3600" b="1" dirty="0" smtClean="0"/>
          </a:p>
          <a:p>
            <a:pPr>
              <a:lnSpc>
                <a:spcPct val="90000"/>
              </a:lnSpc>
            </a:pPr>
            <a:r>
              <a:rPr lang="en-US" sz="3600" b="1" dirty="0" smtClean="0"/>
              <a:t>M </a:t>
            </a:r>
            <a:r>
              <a:rPr lang="en-US" sz="3600" dirty="0" smtClean="0"/>
              <a:t>ichigan</a:t>
            </a:r>
            <a:endParaRPr lang="en-US" sz="3600" b="1" dirty="0" smtClean="0"/>
          </a:p>
          <a:p>
            <a:pPr>
              <a:lnSpc>
                <a:spcPct val="90000"/>
              </a:lnSpc>
            </a:pPr>
            <a:endParaRPr lang="en-US" sz="3600" b="1" dirty="0" smtClean="0"/>
          </a:p>
          <a:p>
            <a:pPr>
              <a:lnSpc>
                <a:spcPct val="90000"/>
              </a:lnSpc>
            </a:pPr>
            <a:r>
              <a:rPr lang="en-US" sz="3600" b="1" dirty="0" smtClean="0"/>
              <a:t>E </a:t>
            </a:r>
            <a:r>
              <a:rPr lang="en-US" sz="3600" dirty="0" smtClean="0"/>
              <a:t>rie  </a:t>
            </a:r>
            <a:endParaRPr lang="en-US" sz="3600" b="1" dirty="0" smtClean="0"/>
          </a:p>
          <a:p>
            <a:pPr>
              <a:lnSpc>
                <a:spcPct val="90000"/>
              </a:lnSpc>
            </a:pPr>
            <a:endParaRPr lang="en-US" sz="3600" b="1" dirty="0" smtClean="0"/>
          </a:p>
          <a:p>
            <a:pPr>
              <a:lnSpc>
                <a:spcPct val="90000"/>
              </a:lnSpc>
            </a:pPr>
            <a:r>
              <a:rPr lang="en-US" sz="3600" b="1" dirty="0" smtClean="0"/>
              <a:t>S </a:t>
            </a:r>
            <a:r>
              <a:rPr lang="en-US" sz="3600" dirty="0" smtClean="0"/>
              <a:t>uperior</a:t>
            </a:r>
            <a:endParaRPr lang="en-US" sz="3600" b="1" dirty="0"/>
          </a:p>
        </p:txBody>
      </p:sp>
    </p:spTree>
    <p:extLst>
      <p:ext uri="{BB962C8B-B14F-4D97-AF65-F5344CB8AC3E}">
        <p14:creationId xmlns:p14="http://schemas.microsoft.com/office/powerpoint/2010/main" val="4823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Wow!  </a:t>
            </a:r>
            <a:br>
              <a:rPr lang="en-US" dirty="0" smtClean="0"/>
            </a:br>
            <a:r>
              <a:rPr lang="en-US" dirty="0" smtClean="0"/>
              <a:t>Now you know a lot about your brain!</a:t>
            </a:r>
            <a:endParaRPr lang="en-US" dirty="0"/>
          </a:p>
        </p:txBody>
      </p:sp>
      <p:sp>
        <p:nvSpPr>
          <p:cNvPr id="3" name="Subtitle 2"/>
          <p:cNvSpPr>
            <a:spLocks noGrp="1"/>
          </p:cNvSpPr>
          <p:nvPr>
            <p:ph type="subTitle" idx="1"/>
          </p:nvPr>
        </p:nvSpPr>
        <p:spPr/>
        <p:txBody>
          <a:bodyPr/>
          <a:lstStyle/>
          <a:p>
            <a:r>
              <a:rPr lang="en-US" dirty="0" smtClean="0"/>
              <a:t>Good work 2</a:t>
            </a:r>
            <a:r>
              <a:rPr lang="en-US" baseline="30000" dirty="0" smtClean="0"/>
              <a:t>nd</a:t>
            </a:r>
            <a:r>
              <a:rPr lang="en-US" dirty="0" smtClean="0"/>
              <a:t> Graders!</a:t>
            </a:r>
            <a:endParaRPr lang="en-US" dirty="0"/>
          </a:p>
        </p:txBody>
      </p:sp>
    </p:spTree>
    <p:extLst>
      <p:ext uri="{BB962C8B-B14F-4D97-AF65-F5344CB8AC3E}">
        <p14:creationId xmlns:p14="http://schemas.microsoft.com/office/powerpoint/2010/main" val="278112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TextBox 2"/>
          <p:cNvSpPr txBox="1"/>
          <p:nvPr/>
        </p:nvSpPr>
        <p:spPr>
          <a:xfrm>
            <a:off x="1522414" y="2057400"/>
            <a:ext cx="9982198" cy="5078313"/>
          </a:xfrm>
          <a:prstGeom prst="rect">
            <a:avLst/>
          </a:prstGeom>
          <a:noFill/>
        </p:spPr>
        <p:txBody>
          <a:bodyPr wrap="square" rtlCol="0">
            <a:spAutoFit/>
          </a:bodyPr>
          <a:lstStyle/>
          <a:p>
            <a:pPr>
              <a:lnSpc>
                <a:spcPct val="90000"/>
              </a:lnSpc>
            </a:pPr>
            <a:r>
              <a:rPr lang="en-US" sz="2400" dirty="0"/>
              <a:t>Sousa, D.A. (2011). How the brain learns. Thousand Oaks, CA: Corwin</a:t>
            </a:r>
            <a:r>
              <a:rPr lang="en-US" sz="2400" dirty="0" smtClean="0"/>
              <a:t>.</a:t>
            </a:r>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endParaRPr lang="en-US" sz="2400" dirty="0" smtClean="0"/>
          </a:p>
          <a:p>
            <a:pPr>
              <a:lnSpc>
                <a:spcPct val="90000"/>
              </a:lnSpc>
            </a:pPr>
            <a:endParaRPr lang="en-US" sz="2400" dirty="0"/>
          </a:p>
          <a:p>
            <a:pPr>
              <a:lnSpc>
                <a:spcPct val="90000"/>
              </a:lnSpc>
            </a:pPr>
            <a:r>
              <a:rPr lang="en-US" sz="2400" dirty="0" smtClean="0"/>
              <a:t>* Picture references on each slide. </a:t>
            </a:r>
            <a:endParaRPr lang="en-US" sz="2400" dirty="0"/>
          </a:p>
          <a:p>
            <a:pPr>
              <a:lnSpc>
                <a:spcPct val="90000"/>
              </a:lnSpc>
            </a:pPr>
            <a:endParaRPr lang="en-US" sz="2400" dirty="0" smtClean="0"/>
          </a:p>
          <a:p>
            <a:pPr>
              <a:lnSpc>
                <a:spcPct val="90000"/>
              </a:lnSpc>
            </a:pPr>
            <a:endParaRPr lang="en-US" sz="2400" dirty="0"/>
          </a:p>
        </p:txBody>
      </p:sp>
    </p:spTree>
    <p:extLst>
      <p:ext uri="{BB962C8B-B14F-4D97-AF65-F5344CB8AC3E}">
        <p14:creationId xmlns:p14="http://schemas.microsoft.com/office/powerpoint/2010/main" val="36564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Parietal Lobe</a:t>
            </a:r>
            <a:endParaRPr lang="en-US" dirty="0"/>
          </a:p>
        </p:txBody>
      </p:sp>
      <p:pic>
        <p:nvPicPr>
          <p:cNvPr id="9" name="Picture 2" descr="http://www.memorylossonline.com/glossary/images/parietallobe.jpg"/>
          <p:cNvPicPr>
            <a:picLocks noGrp="1" noChangeAspect="1" noChangeArrowheads="1"/>
          </p:cNvPicPr>
          <p:nvPr>
            <p:ph sz="half" idx="2"/>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399212" y="1588569"/>
            <a:ext cx="4495800" cy="42091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354448" y="5029200"/>
            <a:ext cx="3276600" cy="203133"/>
          </a:xfrm>
          <a:prstGeom prst="rect">
            <a:avLst/>
          </a:prstGeom>
          <a:noFill/>
        </p:spPr>
        <p:txBody>
          <a:bodyPr wrap="square" rtlCol="0">
            <a:spAutoFit/>
          </a:bodyPr>
          <a:lstStyle/>
          <a:p>
            <a:pPr algn="ctr">
              <a:lnSpc>
                <a:spcPct val="90000"/>
              </a:lnSpc>
            </a:pPr>
            <a:r>
              <a:rPr lang="en-US" sz="800" dirty="0"/>
              <a:t>http://www.memorylossonline.com/glossary.htm</a:t>
            </a:r>
          </a:p>
        </p:txBody>
      </p:sp>
      <p:pic>
        <p:nvPicPr>
          <p:cNvPr id="1030" name="Picture 6" descr="http://1.bp.blogspot.com/-ENRllvSQTWE/UIDuppwwBDI/AAAAAAAAUtw/A-TlW5fh8tI/s1600/floating_astrona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2" y="2276536"/>
            <a:ext cx="4105273" cy="2955797"/>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22414" y="5232333"/>
            <a:ext cx="4495798" cy="203133"/>
          </a:xfrm>
          <a:prstGeom prst="rect">
            <a:avLst/>
          </a:prstGeom>
          <a:noFill/>
        </p:spPr>
        <p:txBody>
          <a:bodyPr wrap="square" rtlCol="0">
            <a:spAutoFit/>
          </a:bodyPr>
          <a:lstStyle/>
          <a:p>
            <a:pPr algn="ctr">
              <a:lnSpc>
                <a:spcPct val="90000"/>
              </a:lnSpc>
            </a:pPr>
            <a:r>
              <a:rPr lang="en-US" sz="800" dirty="0"/>
              <a:t>http://www.sciencelet.com/2012/10/astronauts-float-not-because-there-is-no-gravity.html</a:t>
            </a:r>
          </a:p>
        </p:txBody>
      </p:sp>
      <p:sp>
        <p:nvSpPr>
          <p:cNvPr id="6" name="TextBox 5"/>
          <p:cNvSpPr txBox="1"/>
          <p:nvPr/>
        </p:nvSpPr>
        <p:spPr>
          <a:xfrm>
            <a:off x="455612" y="5564412"/>
            <a:ext cx="10744200" cy="784830"/>
          </a:xfrm>
          <a:prstGeom prst="rect">
            <a:avLst/>
          </a:prstGeom>
          <a:noFill/>
        </p:spPr>
        <p:txBody>
          <a:bodyPr wrap="square" rtlCol="0">
            <a:spAutoFit/>
          </a:bodyPr>
          <a:lstStyle/>
          <a:p>
            <a:pPr algn="ctr">
              <a:lnSpc>
                <a:spcPct val="90000"/>
              </a:lnSpc>
            </a:pPr>
            <a:r>
              <a:rPr lang="en-US" sz="5000" dirty="0" smtClean="0"/>
              <a:t>SPAce &gt; PArietal &gt; SPAcial Awareness</a:t>
            </a:r>
            <a:endParaRPr lang="en-US" sz="5000" dirty="0"/>
          </a:p>
        </p:txBody>
      </p:sp>
    </p:spTree>
    <p:extLst>
      <p:ext uri="{BB962C8B-B14F-4D97-AF65-F5344CB8AC3E}">
        <p14:creationId xmlns:p14="http://schemas.microsoft.com/office/powerpoint/2010/main" val="79619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Occipital Lobe </a:t>
            </a:r>
            <a:endParaRPr lang="en-US" dirty="0"/>
          </a:p>
        </p:txBody>
      </p:sp>
      <p:sp>
        <p:nvSpPr>
          <p:cNvPr id="3" name="Content Placeholder 2"/>
          <p:cNvSpPr>
            <a:spLocks noGrp="1"/>
          </p:cNvSpPr>
          <p:nvPr>
            <p:ph idx="1"/>
          </p:nvPr>
        </p:nvSpPr>
        <p:spPr>
          <a:xfrm>
            <a:off x="1335496" y="5923734"/>
            <a:ext cx="9517832" cy="705666"/>
          </a:xfrm>
        </p:spPr>
        <p:txBody>
          <a:bodyPr>
            <a:noAutofit/>
          </a:bodyPr>
          <a:lstStyle/>
          <a:p>
            <a:pPr marL="0" indent="0" algn="ctr">
              <a:buNone/>
            </a:pPr>
            <a:r>
              <a:rPr lang="en-US" sz="5000" dirty="0" smtClean="0"/>
              <a:t>Octopus &gt; Occipital &gt; Eyes</a:t>
            </a:r>
            <a:endParaRPr lang="en-US" sz="5000" dirty="0"/>
          </a:p>
        </p:txBody>
      </p:sp>
      <p:pic>
        <p:nvPicPr>
          <p:cNvPr id="4" name="Picture 18" descr="http://www.otivia.com/occipitallobe7.jpg"/>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554013" y="1599384"/>
            <a:ext cx="4805543" cy="4496616"/>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www.how-to-draw-cartoons-online.com/image-files/cartoon-octopus-1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901" y="1938361"/>
            <a:ext cx="3794311" cy="3794311"/>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7388224" y="5357873"/>
            <a:ext cx="3276600" cy="203133"/>
          </a:xfrm>
          <a:prstGeom prst="rect">
            <a:avLst/>
          </a:prstGeom>
          <a:noFill/>
        </p:spPr>
        <p:txBody>
          <a:bodyPr wrap="square" rtlCol="0">
            <a:spAutoFit/>
          </a:bodyPr>
          <a:lstStyle/>
          <a:p>
            <a:pPr algn="ctr">
              <a:lnSpc>
                <a:spcPct val="90000"/>
              </a:lnSpc>
            </a:pPr>
            <a:r>
              <a:rPr lang="en-US" sz="800" dirty="0"/>
              <a:t>http://www.memorylossonline.com/glossary.htm</a:t>
            </a:r>
          </a:p>
        </p:txBody>
      </p:sp>
      <p:sp>
        <p:nvSpPr>
          <p:cNvPr id="6" name="TextBox 5"/>
          <p:cNvSpPr txBox="1"/>
          <p:nvPr/>
        </p:nvSpPr>
        <p:spPr>
          <a:xfrm>
            <a:off x="2223901" y="5740467"/>
            <a:ext cx="3794311" cy="203133"/>
          </a:xfrm>
          <a:prstGeom prst="rect">
            <a:avLst/>
          </a:prstGeom>
          <a:noFill/>
        </p:spPr>
        <p:txBody>
          <a:bodyPr wrap="square" rtlCol="0">
            <a:spAutoFit/>
          </a:bodyPr>
          <a:lstStyle/>
          <a:p>
            <a:pPr algn="ctr">
              <a:lnSpc>
                <a:spcPct val="90000"/>
              </a:lnSpc>
            </a:pPr>
            <a:r>
              <a:rPr lang="en-US" sz="800" dirty="0"/>
              <a:t>http://www.how-to-draw-cartoons-online.com/cartoon-octopus.html</a:t>
            </a:r>
          </a:p>
        </p:txBody>
      </p:sp>
    </p:spTree>
    <p:extLst>
      <p:ext uri="{BB962C8B-B14F-4D97-AF65-F5344CB8AC3E}">
        <p14:creationId xmlns:p14="http://schemas.microsoft.com/office/powerpoint/2010/main" val="84538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Lobe</a:t>
            </a:r>
            <a:endParaRPr lang="en-US" dirty="0"/>
          </a:p>
        </p:txBody>
      </p:sp>
      <p:pic>
        <p:nvPicPr>
          <p:cNvPr id="5" name="Picture 22" descr="http://www.memorylossonline.com/glossary/images/temporallobe.jpg"/>
          <p:cNvPicPr>
            <a:picLocks noGrp="1" noChangeAspect="1" noChangeArrowheads="1"/>
          </p:cNvPicPr>
          <p:nvPr>
            <p:ph sz="half" idx="1"/>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597887" y="1524000"/>
            <a:ext cx="4699315" cy="4399734"/>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http://www.baby-safety-concerns.com/image-files/tympanic-thermome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4" y="1937136"/>
            <a:ext cx="5099940" cy="3382962"/>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1335496" y="5923734"/>
            <a:ext cx="9517832" cy="705666"/>
          </a:xfrm>
        </p:spPr>
        <p:txBody>
          <a:bodyPr>
            <a:noAutofit/>
          </a:bodyPr>
          <a:lstStyle/>
          <a:p>
            <a:pPr marL="0" indent="0" algn="ctr">
              <a:buNone/>
            </a:pPr>
            <a:r>
              <a:rPr lang="en-US" sz="5000" dirty="0" smtClean="0"/>
              <a:t>Temperature &gt; In ear &gt; Temporal</a:t>
            </a:r>
            <a:endParaRPr lang="en-US" sz="5000" dirty="0"/>
          </a:p>
        </p:txBody>
      </p:sp>
      <p:sp>
        <p:nvSpPr>
          <p:cNvPr id="9" name="TextBox 8"/>
          <p:cNvSpPr txBox="1"/>
          <p:nvPr/>
        </p:nvSpPr>
        <p:spPr>
          <a:xfrm>
            <a:off x="8532812" y="5361263"/>
            <a:ext cx="3276600" cy="203133"/>
          </a:xfrm>
          <a:prstGeom prst="rect">
            <a:avLst/>
          </a:prstGeom>
          <a:noFill/>
        </p:spPr>
        <p:txBody>
          <a:bodyPr wrap="square" rtlCol="0">
            <a:spAutoFit/>
          </a:bodyPr>
          <a:lstStyle/>
          <a:p>
            <a:pPr algn="ctr">
              <a:lnSpc>
                <a:spcPct val="90000"/>
              </a:lnSpc>
            </a:pPr>
            <a:r>
              <a:rPr lang="en-US" sz="800" dirty="0"/>
              <a:t>http://www.memorylossonline.com/glossary.htm</a:t>
            </a:r>
          </a:p>
        </p:txBody>
      </p:sp>
      <p:sp>
        <p:nvSpPr>
          <p:cNvPr id="3" name="TextBox 2"/>
          <p:cNvSpPr txBox="1"/>
          <p:nvPr/>
        </p:nvSpPr>
        <p:spPr>
          <a:xfrm>
            <a:off x="1522414" y="5320098"/>
            <a:ext cx="5099940" cy="203133"/>
          </a:xfrm>
          <a:prstGeom prst="rect">
            <a:avLst/>
          </a:prstGeom>
          <a:noFill/>
        </p:spPr>
        <p:txBody>
          <a:bodyPr wrap="square" rtlCol="0">
            <a:spAutoFit/>
          </a:bodyPr>
          <a:lstStyle/>
          <a:p>
            <a:pPr algn="ctr">
              <a:lnSpc>
                <a:spcPct val="90000"/>
              </a:lnSpc>
            </a:pPr>
            <a:r>
              <a:rPr lang="en-US" sz="800" dirty="0"/>
              <a:t>http://www.baby-safety-concerns.com/best-thermometer.html</a:t>
            </a:r>
          </a:p>
        </p:txBody>
      </p:sp>
    </p:spTree>
    <p:extLst>
      <p:ext uri="{BB962C8B-B14F-4D97-AF65-F5344CB8AC3E}">
        <p14:creationId xmlns:p14="http://schemas.microsoft.com/office/powerpoint/2010/main" val="415153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Lobe</a:t>
            </a:r>
            <a:endParaRPr lang="en-US" dirty="0"/>
          </a:p>
        </p:txBody>
      </p:sp>
      <p:sp>
        <p:nvSpPr>
          <p:cNvPr id="7" name="Content Placeholder 2"/>
          <p:cNvSpPr>
            <a:spLocks noGrp="1"/>
          </p:cNvSpPr>
          <p:nvPr>
            <p:ph idx="1"/>
          </p:nvPr>
        </p:nvSpPr>
        <p:spPr>
          <a:xfrm>
            <a:off x="1335496" y="5923734"/>
            <a:ext cx="9517832" cy="705666"/>
          </a:xfrm>
        </p:spPr>
        <p:txBody>
          <a:bodyPr>
            <a:noAutofit/>
          </a:bodyPr>
          <a:lstStyle/>
          <a:p>
            <a:pPr marL="0" indent="0" algn="ctr">
              <a:buNone/>
            </a:pPr>
            <a:r>
              <a:rPr lang="en-US" sz="5000" dirty="0" smtClean="0"/>
              <a:t>Front of line &gt; Frontal &gt; Leader</a:t>
            </a:r>
            <a:endParaRPr lang="en-US" sz="5000" dirty="0"/>
          </a:p>
        </p:txBody>
      </p:sp>
      <p:sp>
        <p:nvSpPr>
          <p:cNvPr id="9" name="TextBox 8"/>
          <p:cNvSpPr txBox="1"/>
          <p:nvPr/>
        </p:nvSpPr>
        <p:spPr>
          <a:xfrm>
            <a:off x="8532812" y="5361263"/>
            <a:ext cx="3276600" cy="203133"/>
          </a:xfrm>
          <a:prstGeom prst="rect">
            <a:avLst/>
          </a:prstGeom>
          <a:noFill/>
        </p:spPr>
        <p:txBody>
          <a:bodyPr wrap="square" rtlCol="0">
            <a:spAutoFit/>
          </a:bodyPr>
          <a:lstStyle/>
          <a:p>
            <a:pPr algn="ctr">
              <a:lnSpc>
                <a:spcPct val="90000"/>
              </a:lnSpc>
            </a:pPr>
            <a:r>
              <a:rPr lang="en-US" sz="800" dirty="0"/>
              <a:t>http://www.memorylossonline.com/glossary.htm</a:t>
            </a:r>
          </a:p>
        </p:txBody>
      </p:sp>
      <p:pic>
        <p:nvPicPr>
          <p:cNvPr id="2050" name="Picture 2" descr="http://content.mycutegraphics.com/graphics/school/line-l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153" y="1934560"/>
            <a:ext cx="4158779" cy="3545337"/>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26273" y="5435667"/>
            <a:ext cx="5099940" cy="203133"/>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pic>
        <p:nvPicPr>
          <p:cNvPr id="10" name="Picture 26" descr="http://www.memorylossonline.com/glossary/images/frontallobe.jpg"/>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626212" y="1670622"/>
            <a:ext cx="4497399" cy="4212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989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Inside of the Brain:</a:t>
            </a:r>
            <a:endParaRPr lang="en-US"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14113"/>
          <a:stretch/>
        </p:blipFill>
        <p:spPr>
          <a:xfrm>
            <a:off x="4170362" y="1902311"/>
            <a:ext cx="3848100" cy="4346089"/>
          </a:xfrm>
          <a:prstGeom prst="rect">
            <a:avLst/>
          </a:prstGeom>
          <a:ln w="190500">
            <a:solidFill>
              <a:srgbClr val="663300"/>
            </a:solidFill>
          </a:ln>
        </p:spPr>
      </p:pic>
      <p:sp>
        <p:nvSpPr>
          <p:cNvPr id="5" name="TextBox 4"/>
          <p:cNvSpPr txBox="1"/>
          <p:nvPr/>
        </p:nvSpPr>
        <p:spPr>
          <a:xfrm>
            <a:off x="6550024" y="1902311"/>
            <a:ext cx="1485900" cy="424732"/>
          </a:xfrm>
          <a:prstGeom prst="rect">
            <a:avLst/>
          </a:prstGeom>
          <a:noFill/>
        </p:spPr>
        <p:txBody>
          <a:bodyPr wrap="square" rtlCol="0">
            <a:spAutoFit/>
          </a:bodyPr>
          <a:lstStyle/>
          <a:p>
            <a:pPr>
              <a:lnSpc>
                <a:spcPct val="90000"/>
              </a:lnSpc>
            </a:pPr>
            <a:r>
              <a:rPr lang="en-US" sz="2400" b="1" dirty="0" smtClean="0">
                <a:solidFill>
                  <a:srgbClr val="7030A0"/>
                </a:solidFill>
              </a:rPr>
              <a:t>Cerebrum</a:t>
            </a:r>
            <a:endParaRPr lang="en-US" sz="2400" b="1" dirty="0">
              <a:solidFill>
                <a:srgbClr val="7030A0"/>
              </a:solidFill>
            </a:endParaRPr>
          </a:p>
        </p:txBody>
      </p:sp>
      <p:sp>
        <p:nvSpPr>
          <p:cNvPr id="9" name="TextBox 8"/>
          <p:cNvSpPr txBox="1"/>
          <p:nvPr/>
        </p:nvSpPr>
        <p:spPr>
          <a:xfrm>
            <a:off x="2617787" y="6435956"/>
            <a:ext cx="6953250" cy="424732"/>
          </a:xfrm>
          <a:prstGeom prst="rect">
            <a:avLst/>
          </a:prstGeom>
          <a:noFill/>
        </p:spPr>
        <p:txBody>
          <a:bodyPr wrap="square" rtlCol="0">
            <a:spAutoFit/>
          </a:bodyPr>
          <a:lstStyle/>
          <a:p>
            <a:pPr>
              <a:lnSpc>
                <a:spcPct val="90000"/>
              </a:lnSpc>
            </a:pPr>
            <a:r>
              <a:rPr lang="en-US" sz="800" dirty="0"/>
              <a:t>https://www.boundless.com/psychology/textbooks/boundless-psychology-textbook/the-brain-and-behavior-4/the-brain-35/the-limbic-system-154-12689</a:t>
            </a:r>
            <a:r>
              <a:rPr lang="en-US" sz="2400" dirty="0"/>
              <a:t>/</a:t>
            </a:r>
          </a:p>
        </p:txBody>
      </p:sp>
      <p:sp>
        <p:nvSpPr>
          <p:cNvPr id="10" name="TextBox 9"/>
          <p:cNvSpPr txBox="1"/>
          <p:nvPr/>
        </p:nvSpPr>
        <p:spPr>
          <a:xfrm>
            <a:off x="227012" y="2514600"/>
            <a:ext cx="3657600" cy="590931"/>
          </a:xfrm>
          <a:prstGeom prst="rect">
            <a:avLst/>
          </a:prstGeom>
          <a:noFill/>
        </p:spPr>
        <p:txBody>
          <a:bodyPr wrap="square" rtlCol="0">
            <a:spAutoFit/>
          </a:bodyPr>
          <a:lstStyle/>
          <a:p>
            <a:pPr>
              <a:lnSpc>
                <a:spcPct val="90000"/>
              </a:lnSpc>
            </a:pPr>
            <a:r>
              <a:rPr lang="en-US" sz="3600" dirty="0" smtClean="0"/>
              <a:t>3 pounds &gt; 3 parts</a:t>
            </a:r>
            <a:endParaRPr lang="en-US" sz="3600" dirty="0"/>
          </a:p>
        </p:txBody>
      </p:sp>
      <p:sp>
        <p:nvSpPr>
          <p:cNvPr id="12" name="Content Placeholder 2"/>
          <p:cNvSpPr>
            <a:spLocks noGrp="1"/>
          </p:cNvSpPr>
          <p:nvPr>
            <p:ph idx="1"/>
          </p:nvPr>
        </p:nvSpPr>
        <p:spPr>
          <a:xfrm>
            <a:off x="8295482" y="2515944"/>
            <a:ext cx="4741860" cy="4267200"/>
          </a:xfrm>
        </p:spPr>
        <p:txBody>
          <a:bodyPr>
            <a:normAutofit/>
          </a:bodyPr>
          <a:lstStyle/>
          <a:p>
            <a:pPr marL="457200" indent="-457200">
              <a:buFont typeface="+mj-lt"/>
              <a:buAutoNum type="arabicPeriod"/>
            </a:pPr>
            <a:r>
              <a:rPr lang="en-US" sz="3800" dirty="0" smtClean="0"/>
              <a:t> Cerebrum</a:t>
            </a:r>
          </a:p>
          <a:p>
            <a:pPr marL="457200" indent="-457200">
              <a:buFont typeface="+mj-lt"/>
              <a:buAutoNum type="arabicPeriod"/>
            </a:pPr>
            <a:r>
              <a:rPr lang="en-US" sz="3800" dirty="0" smtClean="0"/>
              <a:t> Limbic System</a:t>
            </a:r>
          </a:p>
          <a:p>
            <a:pPr marL="457200" indent="-457200">
              <a:buFont typeface="+mj-lt"/>
              <a:buAutoNum type="arabicPeriod"/>
            </a:pPr>
            <a:r>
              <a:rPr lang="en-US" sz="3800" dirty="0" smtClean="0"/>
              <a:t> The Brain Stem </a:t>
            </a:r>
          </a:p>
        </p:txBody>
      </p:sp>
    </p:spTree>
    <p:extLst>
      <p:ext uri="{BB962C8B-B14F-4D97-AF65-F5344CB8AC3E}">
        <p14:creationId xmlns:p14="http://schemas.microsoft.com/office/powerpoint/2010/main" val="3930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Stem</a:t>
            </a:r>
            <a:endParaRPr lang="en-US" dirty="0"/>
          </a:p>
        </p:txBody>
      </p:sp>
      <p:sp>
        <p:nvSpPr>
          <p:cNvPr id="7" name="Content Placeholder 2"/>
          <p:cNvSpPr>
            <a:spLocks noGrp="1"/>
          </p:cNvSpPr>
          <p:nvPr>
            <p:ph idx="1"/>
          </p:nvPr>
        </p:nvSpPr>
        <p:spPr>
          <a:xfrm>
            <a:off x="1335496" y="5923734"/>
            <a:ext cx="9517832" cy="705666"/>
          </a:xfrm>
        </p:spPr>
        <p:txBody>
          <a:bodyPr>
            <a:noAutofit/>
          </a:bodyPr>
          <a:lstStyle/>
          <a:p>
            <a:pPr marL="0" indent="0" algn="ctr">
              <a:buNone/>
            </a:pPr>
            <a:r>
              <a:rPr lang="en-US" sz="5000" dirty="0" smtClean="0"/>
              <a:t>Plant Stem &gt; Stem &gt; Controls Plant</a:t>
            </a:r>
            <a:endParaRPr lang="en-US" sz="5000" dirty="0"/>
          </a:p>
        </p:txBody>
      </p:sp>
      <p:sp>
        <p:nvSpPr>
          <p:cNvPr id="9" name="TextBox 8"/>
          <p:cNvSpPr txBox="1"/>
          <p:nvPr/>
        </p:nvSpPr>
        <p:spPr>
          <a:xfrm rot="5400000">
            <a:off x="9485311" y="3471294"/>
            <a:ext cx="3276600" cy="203133"/>
          </a:xfrm>
          <a:prstGeom prst="rect">
            <a:avLst/>
          </a:prstGeom>
          <a:noFill/>
        </p:spPr>
        <p:txBody>
          <a:bodyPr wrap="square" rtlCol="0">
            <a:spAutoFit/>
          </a:bodyPr>
          <a:lstStyle/>
          <a:p>
            <a:pPr algn="ctr">
              <a:lnSpc>
                <a:spcPct val="90000"/>
              </a:lnSpc>
            </a:pPr>
            <a:r>
              <a:rPr lang="en-US" sz="800" dirty="0"/>
              <a:t>http://www.memorylossonline.com/glossary.htm</a:t>
            </a:r>
          </a:p>
        </p:txBody>
      </p:sp>
      <p:sp>
        <p:nvSpPr>
          <p:cNvPr id="3" name="TextBox 2"/>
          <p:cNvSpPr txBox="1"/>
          <p:nvPr/>
        </p:nvSpPr>
        <p:spPr>
          <a:xfrm>
            <a:off x="4188510" y="8881104"/>
            <a:ext cx="1957910" cy="313932"/>
          </a:xfrm>
          <a:prstGeom prst="rect">
            <a:avLst/>
          </a:prstGeom>
          <a:noFill/>
        </p:spPr>
        <p:txBody>
          <a:bodyPr wrap="square" rtlCol="0">
            <a:spAutoFit/>
          </a:bodyPr>
          <a:lstStyle/>
          <a:p>
            <a:pPr algn="ctr">
              <a:lnSpc>
                <a:spcPct val="90000"/>
              </a:lnSpc>
            </a:pPr>
            <a:r>
              <a:rPr lang="en-US" sz="800" dirty="0"/>
              <a:t>http://www.mycutegraphics.com/graphics/school/school-kids/line-leader.html</a:t>
            </a:r>
          </a:p>
        </p:txBody>
      </p:sp>
      <p:pic>
        <p:nvPicPr>
          <p:cNvPr id="8" name="Picture 28" descr="http://www.memorylossonline.com/glossary/images/brainstem.jpg"/>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008812" y="1654737"/>
            <a:ext cx="4114800" cy="423001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d1by67ljd45m4v.cloudfront.net/media/4383AA63-B9C5-2188-2A652255D1519934.jpg"/>
          <p:cNvPicPr>
            <a:picLocks noChangeAspect="1" noChangeArrowheads="1"/>
          </p:cNvPicPr>
          <p:nvPr/>
        </p:nvPicPr>
        <p:blipFill rotWithShape="1">
          <a:blip r:embed="rId4">
            <a:extLst>
              <a:ext uri="{28A0092B-C50C-407E-A947-70E740481C1C}">
                <a14:useLocalDpi xmlns:a14="http://schemas.microsoft.com/office/drawing/2010/main" val="0"/>
              </a:ext>
            </a:extLst>
          </a:blip>
          <a:srcRect l="5405" t="9557" r="8108" b="12670"/>
          <a:stretch/>
        </p:blipFill>
        <p:spPr bwMode="auto">
          <a:xfrm>
            <a:off x="2703496" y="1855676"/>
            <a:ext cx="2815348" cy="3783124"/>
          </a:xfrm>
          <a:prstGeom prst="rect">
            <a:avLst/>
          </a:prstGeom>
          <a:noFill/>
          <a:ln w="190500">
            <a:solidFill>
              <a:srgbClr val="663300"/>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360612" y="5677782"/>
            <a:ext cx="3505200" cy="203133"/>
          </a:xfrm>
          <a:prstGeom prst="rect">
            <a:avLst/>
          </a:prstGeom>
          <a:noFill/>
        </p:spPr>
        <p:txBody>
          <a:bodyPr wrap="square" rtlCol="0">
            <a:spAutoFit/>
          </a:bodyPr>
          <a:lstStyle/>
          <a:p>
            <a:pPr algn="ctr">
              <a:lnSpc>
                <a:spcPct val="90000"/>
              </a:lnSpc>
            </a:pPr>
            <a:r>
              <a:rPr lang="en-US" sz="800" dirty="0"/>
              <a:t>http://sni.scholastic.com/SN1/03_04_12_SN1/book</a:t>
            </a:r>
          </a:p>
        </p:txBody>
      </p:sp>
    </p:spTree>
    <p:extLst>
      <p:ext uri="{BB962C8B-B14F-4D97-AF65-F5344CB8AC3E}">
        <p14:creationId xmlns:p14="http://schemas.microsoft.com/office/powerpoint/2010/main" val="257544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2822</Words>
  <Application>Microsoft Office PowerPoint</Application>
  <PresentationFormat>Custom</PresentationFormat>
  <Paragraphs>338</Paragraphs>
  <Slides>39</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Consolas</vt:lpstr>
      <vt:lpstr>Corbel</vt:lpstr>
      <vt:lpstr>Wingdings</vt:lpstr>
      <vt:lpstr>Chalkboard 16x9</vt:lpstr>
      <vt:lpstr>   The Brain for Second Graders: Brain Basics</vt:lpstr>
      <vt:lpstr>The Brain</vt:lpstr>
      <vt:lpstr>The Outside of the Brain:</vt:lpstr>
      <vt:lpstr>Parietal Lobe</vt:lpstr>
      <vt:lpstr>Occipital Lobe </vt:lpstr>
      <vt:lpstr>Temporal Lobe</vt:lpstr>
      <vt:lpstr>Frontal Lobe</vt:lpstr>
      <vt:lpstr>The Inside of the Brain:</vt:lpstr>
      <vt:lpstr>The Brain Stem</vt:lpstr>
      <vt:lpstr>The Limbic System</vt:lpstr>
      <vt:lpstr>The Limbic System’s Four Parts</vt:lpstr>
      <vt:lpstr>Thalamus (Limbic System)</vt:lpstr>
      <vt:lpstr>Hypothalamus (Limbic System)</vt:lpstr>
      <vt:lpstr>Hippocampus (Limbic System)</vt:lpstr>
      <vt:lpstr>Amygdala (Limbic System)</vt:lpstr>
      <vt:lpstr>Cerebrum </vt:lpstr>
      <vt:lpstr>Bonus: Cerebellum </vt:lpstr>
      <vt:lpstr>   The Brain for Second Graders: How you Learn</vt:lpstr>
      <vt:lpstr>Senses</vt:lpstr>
      <vt:lpstr>Neurons – Important Learning Messengers</vt:lpstr>
      <vt:lpstr>Neurons remind me of. . . </vt:lpstr>
      <vt:lpstr>Message Route</vt:lpstr>
      <vt:lpstr>Gate</vt:lpstr>
      <vt:lpstr>Inside the brain &gt; Immediate Memory</vt:lpstr>
      <vt:lpstr>Working Memory</vt:lpstr>
      <vt:lpstr>Long-Term Storage</vt:lpstr>
      <vt:lpstr>Let’s Review: </vt:lpstr>
      <vt:lpstr>Back to the pain message</vt:lpstr>
      <vt:lpstr>Around the Brain  </vt:lpstr>
      <vt:lpstr>Finally, a muscle response. . .</vt:lpstr>
      <vt:lpstr>That is how messages travel and how you learn.</vt:lpstr>
      <vt:lpstr>How to help your brain learn?</vt:lpstr>
      <vt:lpstr>How to help your brain learn?</vt:lpstr>
      <vt:lpstr>“More on Top” Mnemonic</vt:lpstr>
      <vt:lpstr>“Rainbow” Mnemonic = ROY G. BIV</vt:lpstr>
      <vt:lpstr>“Does” Mnemonic</vt:lpstr>
      <vt:lpstr>“HOMES” Mnemonic</vt:lpstr>
      <vt:lpstr>Wow!   Now you know a lot about your brain!</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2014-11-25T00:46:39Z</dcterms:created>
  <dcterms:modified xsi:type="dcterms:W3CDTF">2016-09-27T06:10:18Z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