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1" r:id="rId3"/>
    <p:sldId id="280" r:id="rId4"/>
    <p:sldId id="282" r:id="rId5"/>
    <p:sldId id="278" r:id="rId6"/>
    <p:sldId id="283" r:id="rId7"/>
    <p:sldId id="279" r:id="rId8"/>
    <p:sldId id="284" r:id="rId9"/>
    <p:sldId id="259" r:id="rId10"/>
    <p:sldId id="262" r:id="rId11"/>
    <p:sldId id="268" r:id="rId12"/>
    <p:sldId id="270" r:id="rId13"/>
    <p:sldId id="264" r:id="rId14"/>
    <p:sldId id="273" r:id="rId15"/>
    <p:sldId id="269" r:id="rId16"/>
    <p:sldId id="265" r:id="rId17"/>
    <p:sldId id="271" r:id="rId18"/>
    <p:sldId id="274" r:id="rId19"/>
    <p:sldId id="272" r:id="rId20"/>
    <p:sldId id="263" r:id="rId21"/>
    <p:sldId id="275" r:id="rId22"/>
    <p:sldId id="260" r:id="rId23"/>
    <p:sldId id="257" r:id="rId24"/>
    <p:sldId id="258" r:id="rId25"/>
    <p:sldId id="276" r:id="rId26"/>
    <p:sldId id="277" r:id="rId27"/>
    <p:sldId id="285" r:id="rId28"/>
    <p:sldId id="286" r:id="rId29"/>
    <p:sldId id="287" r:id="rId30"/>
    <p:sldId id="261"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94687" autoAdjust="0"/>
  </p:normalViewPr>
  <p:slideViewPr>
    <p:cSldViewPr snapToGrid="0" snapToObjects="1">
      <p:cViewPr varScale="1">
        <p:scale>
          <a:sx n="64" d="100"/>
          <a:sy n="64" d="100"/>
        </p:scale>
        <p:origin x="52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3/25/2017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9BC7E7-EA8E-4DA7-915E-CC098D9BADCB}" type="datetimeFigureOut">
              <a:rPr lang="en-US" smtClean="0"/>
              <a:t>3/25/2017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2F5E10-5301-4EE6-90D2-A6C4A3F62BE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US" smtClean="0"/>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3/25/2017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3/25/2017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3/25/2017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en-US" smtClean="0"/>
              <a:t>Drag picture to placeholder or click icon to add</a:t>
            </a:r>
            <a:endParaRPr/>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US" smtClean="0"/>
              <a:t>Drag picture to placeholder or click icon to add</a:t>
            </a:r>
            <a:endParaRPr/>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3/25/2017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3/25/2017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9BC7E7-EA8E-4DA7-915E-CC098D9BADCB}" type="datetimeFigureOut">
              <a:rPr lang="en-US" smtClean="0"/>
              <a:t>3/25/2017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3/25/2017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3/25/2017</a:t>
            </a:fld>
            <a:endParaRPr lang="en-US"/>
          </a:p>
        </p:txBody>
      </p:sp>
      <p:sp>
        <p:nvSpPr>
          <p:cNvPr id="5" name="Footer Placeholder 4"/>
          <p:cNvSpPr>
            <a:spLocks noGrp="1"/>
          </p:cNvSpPr>
          <p:nvPr>
            <p:ph type="ftr" sz="quarter" idx="11"/>
          </p:nvPr>
        </p:nvSpPr>
        <p:spPr>
          <a:xfrm>
            <a:off x="7238999" y="6356350"/>
            <a:ext cx="1446213" cy="365125"/>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F2F5E10-5301-4EE6-90D2-A6C4A3F62BED}" type="slidenum">
              <a:rPr lang="en-US" smtClean="0"/>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3/25/2017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679BC7E7-EA8E-4DA7-915E-CC098D9BADCB}" type="datetimeFigureOut">
              <a:rPr lang="en-US" smtClean="0"/>
              <a:t>3/25/2017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3/25/2017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3/25/2017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3/25/2017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79BC7E7-EA8E-4DA7-915E-CC098D9BADCB}" type="datetimeFigureOut">
              <a:rPr lang="en-US" smtClean="0"/>
              <a:t>3/25/2017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679BC7E7-EA8E-4DA7-915E-CC098D9BADCB}" type="datetimeFigureOut">
              <a:rPr lang="en-US" smtClean="0"/>
              <a:t>3/25/2017</a:t>
            </a:fld>
            <a:endParaRPr lang="en-US"/>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9F2F5E10-5301-4EE6-90D2-A6C4A3F62BE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health.harvard.edu/blog/regular-exercise-changes-brain-improve-memory-thinking-skills-201404097110" TargetMode="External"/><Relationship Id="rId2" Type="http://schemas.openxmlformats.org/officeDocument/2006/relationships/hyperlink" Target="http://www.huffingtonpost.com/dr-douglas-fields/why-does-exercise-stimula_b_788581.html" TargetMode="External"/><Relationship Id="rId1" Type="http://schemas.openxmlformats.org/officeDocument/2006/relationships/slideLayout" Target="../slideLayouts/slideLayout1.xml"/><Relationship Id="rId4" Type="http://schemas.openxmlformats.org/officeDocument/2006/relationships/hyperlink" Target="http://thevitalityinstitute.org/can-physical-exercise-make-smarter/"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199" y="917341"/>
            <a:ext cx="8228013" cy="1140969"/>
          </a:xfrm>
        </p:spPr>
        <p:txBody>
          <a:bodyPr/>
          <a:lstStyle/>
          <a:p>
            <a:r>
              <a:rPr lang="en-US" dirty="0" smtClean="0"/>
              <a:t> Exercise and the Mind</a:t>
            </a:r>
            <a:endParaRPr lang="en-US" dirty="0"/>
          </a:p>
        </p:txBody>
      </p:sp>
      <p:sp>
        <p:nvSpPr>
          <p:cNvPr id="5" name="Subtitle 4"/>
          <p:cNvSpPr>
            <a:spLocks noGrp="1"/>
          </p:cNvSpPr>
          <p:nvPr>
            <p:ph type="subTitle" idx="1"/>
          </p:nvPr>
        </p:nvSpPr>
        <p:spPr>
          <a:xfrm>
            <a:off x="457199" y="2241176"/>
            <a:ext cx="8228013" cy="1066800"/>
          </a:xfrm>
        </p:spPr>
        <p:txBody>
          <a:bodyPr/>
          <a:lstStyle/>
          <a:p>
            <a:r>
              <a:rPr lang="en-US" dirty="0" smtClean="0"/>
              <a:t>By Brandon Richards</a:t>
            </a:r>
          </a:p>
          <a:p>
            <a:r>
              <a:rPr lang="en-US" dirty="0" smtClean="0"/>
              <a:t>Neuroscience</a:t>
            </a:r>
            <a:endParaRPr lang="en-US" dirty="0"/>
          </a:p>
        </p:txBody>
      </p:sp>
      <p:pic>
        <p:nvPicPr>
          <p:cNvPr id="7" name="Picture 6"/>
          <p:cNvPicPr>
            <a:picLocks noChangeAspect="1"/>
          </p:cNvPicPr>
          <p:nvPr/>
        </p:nvPicPr>
        <p:blipFill>
          <a:blip r:embed="rId2"/>
          <a:stretch>
            <a:fillRect/>
          </a:stretch>
        </p:blipFill>
        <p:spPr>
          <a:xfrm>
            <a:off x="3056554" y="3307976"/>
            <a:ext cx="3152635" cy="3273764"/>
          </a:xfrm>
          <a:prstGeom prst="rect">
            <a:avLst/>
          </a:prstGeom>
        </p:spPr>
      </p:pic>
    </p:spTree>
    <p:extLst>
      <p:ext uri="{BB962C8B-B14F-4D97-AF65-F5344CB8AC3E}">
        <p14:creationId xmlns:p14="http://schemas.microsoft.com/office/powerpoint/2010/main" val="2522145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1. Increased Oxygen flow</a:t>
            </a:r>
            <a:endParaRPr lang="en-US" dirty="0"/>
          </a:p>
        </p:txBody>
      </p:sp>
      <p:sp>
        <p:nvSpPr>
          <p:cNvPr id="9" name="Content Placeholder 8"/>
          <p:cNvSpPr>
            <a:spLocks noGrp="1"/>
          </p:cNvSpPr>
          <p:nvPr>
            <p:ph idx="1"/>
          </p:nvPr>
        </p:nvSpPr>
        <p:spPr>
          <a:xfrm>
            <a:off x="457200" y="2299855"/>
            <a:ext cx="4765964" cy="4807527"/>
          </a:xfrm>
        </p:spPr>
        <p:txBody>
          <a:bodyPr>
            <a:normAutofit/>
          </a:bodyPr>
          <a:lstStyle/>
          <a:p>
            <a:pPr>
              <a:buFont typeface="Arial"/>
              <a:buChar char="•"/>
            </a:pPr>
            <a:r>
              <a:rPr lang="en-US" dirty="0" smtClean="0"/>
              <a:t>Aerobic exercise has been shown to pump more blood throughout the body.</a:t>
            </a:r>
          </a:p>
          <a:p>
            <a:pPr>
              <a:buFont typeface="Arial"/>
              <a:buChar char="•"/>
            </a:pPr>
            <a:r>
              <a:rPr lang="en-US" dirty="0" smtClean="0"/>
              <a:t>More blood means more oxygen.</a:t>
            </a:r>
          </a:p>
          <a:p>
            <a:pPr>
              <a:buFont typeface="Arial"/>
              <a:buChar char="•"/>
            </a:pPr>
            <a:r>
              <a:rPr lang="en-US" dirty="0"/>
              <a:t>Studies show that physical activity increases the amount of oxygen in the blood, which the brain needs for fuel. (Sousa, 238)</a:t>
            </a:r>
          </a:p>
          <a:p>
            <a:pPr>
              <a:buFont typeface="Arial"/>
              <a:buChar char="•"/>
            </a:pPr>
            <a:r>
              <a:rPr lang="en-US" dirty="0" smtClean="0"/>
              <a:t>The concentration of oxygen affects the brain’s ability to carry out its tasks. (Sousa, 238)</a:t>
            </a:r>
          </a:p>
          <a:p>
            <a:pPr>
              <a:buFont typeface="Arial"/>
              <a:buChar char="•"/>
            </a:pPr>
            <a:endParaRPr lang="en-US" dirty="0" smtClean="0"/>
          </a:p>
          <a:p>
            <a:pPr>
              <a:buFont typeface="Arial"/>
              <a:buChar char="•"/>
            </a:pPr>
            <a:endParaRPr lang="en-US" dirty="0"/>
          </a:p>
        </p:txBody>
      </p:sp>
      <p:pic>
        <p:nvPicPr>
          <p:cNvPr id="10" name="Picture 9"/>
          <p:cNvPicPr>
            <a:picLocks noChangeAspect="1"/>
          </p:cNvPicPr>
          <p:nvPr/>
        </p:nvPicPr>
        <p:blipFill>
          <a:blip r:embed="rId2"/>
          <a:stretch>
            <a:fillRect/>
          </a:stretch>
        </p:blipFill>
        <p:spPr>
          <a:xfrm>
            <a:off x="5570828" y="2577825"/>
            <a:ext cx="3429000" cy="3429000"/>
          </a:xfrm>
          <a:prstGeom prst="rect">
            <a:avLst/>
          </a:prstGeom>
        </p:spPr>
      </p:pic>
    </p:spTree>
    <p:extLst>
      <p:ext uri="{BB962C8B-B14F-4D97-AF65-F5344CB8AC3E}">
        <p14:creationId xmlns:p14="http://schemas.microsoft.com/office/powerpoint/2010/main" val="2076415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Study</a:t>
            </a:r>
            <a:endParaRPr lang="en-US" dirty="0"/>
          </a:p>
        </p:txBody>
      </p:sp>
      <p:sp>
        <p:nvSpPr>
          <p:cNvPr id="3" name="Content Placeholder 2"/>
          <p:cNvSpPr>
            <a:spLocks noGrp="1"/>
          </p:cNvSpPr>
          <p:nvPr>
            <p:ph idx="1"/>
          </p:nvPr>
        </p:nvSpPr>
        <p:spPr>
          <a:xfrm>
            <a:off x="1023936" y="2205579"/>
            <a:ext cx="7662864" cy="2169430"/>
          </a:xfrm>
        </p:spPr>
        <p:txBody>
          <a:bodyPr/>
          <a:lstStyle/>
          <a:p>
            <a:pPr marL="0" indent="0">
              <a:buNone/>
            </a:pPr>
            <a:r>
              <a:rPr lang="en-US" dirty="0" smtClean="0"/>
              <a:t>A study was done at University of Illinois, 259 3</a:t>
            </a:r>
            <a:r>
              <a:rPr lang="en-US" baseline="30000" dirty="0" smtClean="0"/>
              <a:t>rd</a:t>
            </a:r>
            <a:r>
              <a:rPr lang="en-US" dirty="0" smtClean="0"/>
              <a:t> and 5</a:t>
            </a:r>
            <a:r>
              <a:rPr lang="en-US" baseline="30000" dirty="0" smtClean="0"/>
              <a:t>th</a:t>
            </a:r>
            <a:r>
              <a:rPr lang="en-US" dirty="0" smtClean="0"/>
              <a:t> graders engaged in aerobic exercise routines like push-ups and timed running. After checking their physical results against their math and reading scores on a standards achievement test. The test showed that as the exercise increased the higher they scored on the achievement test.</a:t>
            </a:r>
            <a:endParaRPr lang="en-US" dirty="0"/>
          </a:p>
        </p:txBody>
      </p:sp>
      <p:pic>
        <p:nvPicPr>
          <p:cNvPr id="4" name="Picture 3"/>
          <p:cNvPicPr>
            <a:picLocks noChangeAspect="1"/>
          </p:cNvPicPr>
          <p:nvPr/>
        </p:nvPicPr>
        <p:blipFill>
          <a:blip r:embed="rId2"/>
          <a:stretch>
            <a:fillRect/>
          </a:stretch>
        </p:blipFill>
        <p:spPr>
          <a:xfrm>
            <a:off x="2659589" y="4303443"/>
            <a:ext cx="3831835" cy="2554557"/>
          </a:xfrm>
          <a:prstGeom prst="rect">
            <a:avLst/>
          </a:prstGeom>
        </p:spPr>
      </p:pic>
    </p:spTree>
    <p:extLst>
      <p:ext uri="{BB962C8B-B14F-4D97-AF65-F5344CB8AC3E}">
        <p14:creationId xmlns:p14="http://schemas.microsoft.com/office/powerpoint/2010/main" val="3618948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 </a:t>
            </a:r>
          </a:p>
        </p:txBody>
      </p:sp>
      <p:sp>
        <p:nvSpPr>
          <p:cNvPr id="9" name="Subtitle 8"/>
          <p:cNvSpPr>
            <a:spLocks noGrp="1"/>
          </p:cNvSpPr>
          <p:nvPr>
            <p:ph type="subTitle" idx="1"/>
          </p:nvPr>
        </p:nvSpPr>
        <p:spPr>
          <a:xfrm>
            <a:off x="457199" y="3307975"/>
            <a:ext cx="8228013" cy="2058571"/>
          </a:xfrm>
        </p:spPr>
        <p:txBody>
          <a:bodyPr>
            <a:normAutofit/>
          </a:bodyPr>
          <a:lstStyle/>
          <a:p>
            <a:pPr algn="l">
              <a:buFont typeface="Wingdings" charset="2"/>
              <a:buChar char="§"/>
            </a:pPr>
            <a:r>
              <a:rPr lang="en-US" sz="2400" dirty="0"/>
              <a:t>Brain-Derived </a:t>
            </a:r>
            <a:r>
              <a:rPr lang="en-US" sz="2400" dirty="0" err="1"/>
              <a:t>Neurotrophic</a:t>
            </a:r>
            <a:r>
              <a:rPr lang="en-US" sz="2400" dirty="0"/>
              <a:t> Factor (BDNF) is like miracle grow on the brain</a:t>
            </a:r>
            <a:r>
              <a:rPr lang="en-US" sz="2400" dirty="0" smtClean="0"/>
              <a:t>.</a:t>
            </a:r>
          </a:p>
          <a:p>
            <a:pPr>
              <a:buFont typeface="Wingdings" charset="2"/>
              <a:buChar char="§"/>
            </a:pPr>
            <a:endParaRPr lang="en-US" sz="2400" dirty="0" smtClean="0"/>
          </a:p>
          <a:p>
            <a:pPr algn="l">
              <a:buFont typeface="Wingdings" charset="2"/>
              <a:buChar char="§"/>
            </a:pPr>
            <a:r>
              <a:rPr lang="en-US" sz="2400" dirty="0" smtClean="0"/>
              <a:t>We </a:t>
            </a:r>
            <a:r>
              <a:rPr lang="en-US" sz="2400" dirty="0"/>
              <a:t>continue to grow new neurons throughout our lives.</a:t>
            </a:r>
          </a:p>
          <a:p>
            <a:pPr>
              <a:buFont typeface="Wingdings" charset="2"/>
              <a:buChar char="§"/>
            </a:pPr>
            <a:endParaRPr lang="en-US" dirty="0"/>
          </a:p>
        </p:txBody>
      </p:sp>
      <p:sp>
        <p:nvSpPr>
          <p:cNvPr id="7" name="Rectangle 6"/>
          <p:cNvSpPr/>
          <p:nvPr/>
        </p:nvSpPr>
        <p:spPr>
          <a:xfrm>
            <a:off x="4479667" y="3244334"/>
            <a:ext cx="184666" cy="369332"/>
          </a:xfrm>
          <a:prstGeom prst="rect">
            <a:avLst/>
          </a:prstGeom>
        </p:spPr>
        <p:txBody>
          <a:bodyPr wrap="none">
            <a:spAutoFit/>
          </a:bodyPr>
          <a:lstStyle/>
          <a:p>
            <a:r>
              <a:rPr lang="en-US" dirty="0"/>
              <a:t> </a:t>
            </a:r>
          </a:p>
        </p:txBody>
      </p:sp>
      <p:sp>
        <p:nvSpPr>
          <p:cNvPr id="10" name="Rectangle 9"/>
          <p:cNvSpPr/>
          <p:nvPr/>
        </p:nvSpPr>
        <p:spPr>
          <a:xfrm>
            <a:off x="1904996" y="1110733"/>
            <a:ext cx="5274377" cy="1938992"/>
          </a:xfrm>
          <a:prstGeom prst="rect">
            <a:avLst/>
          </a:prstGeom>
        </p:spPr>
        <p:txBody>
          <a:bodyPr wrap="square">
            <a:spAutoFit/>
          </a:bodyPr>
          <a:lstStyle/>
          <a:p>
            <a:r>
              <a:rPr lang="en-US" sz="4000" dirty="0">
                <a:solidFill>
                  <a:schemeClr val="bg1"/>
                </a:solidFill>
              </a:rPr>
              <a:t>2. Stimulation of neural growth and learning</a:t>
            </a:r>
          </a:p>
        </p:txBody>
      </p:sp>
    </p:spTree>
    <p:extLst>
      <p:ext uri="{BB962C8B-B14F-4D97-AF65-F5344CB8AC3E}">
        <p14:creationId xmlns:p14="http://schemas.microsoft.com/office/powerpoint/2010/main" val="3832745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Brain-Derived </a:t>
            </a:r>
            <a:r>
              <a:rPr lang="en-US" dirty="0" err="1" smtClean="0"/>
              <a:t>Neurotrophic</a:t>
            </a:r>
            <a:r>
              <a:rPr lang="en-US" dirty="0" smtClean="0"/>
              <a:t> Factor</a:t>
            </a:r>
            <a:endParaRPr lang="en-US" dirty="0"/>
          </a:p>
        </p:txBody>
      </p:sp>
      <p:sp>
        <p:nvSpPr>
          <p:cNvPr id="3" name="Content Placeholder 2"/>
          <p:cNvSpPr>
            <a:spLocks noGrp="1"/>
          </p:cNvSpPr>
          <p:nvPr>
            <p:ph type="body" sz="half" idx="2"/>
          </p:nvPr>
        </p:nvSpPr>
        <p:spPr>
          <a:xfrm>
            <a:off x="5051425" y="2649070"/>
            <a:ext cx="3635375" cy="3984005"/>
          </a:xfrm>
        </p:spPr>
        <p:txBody>
          <a:bodyPr>
            <a:normAutofit fontScale="85000" lnSpcReduction="20000"/>
          </a:bodyPr>
          <a:lstStyle/>
          <a:p>
            <a:r>
              <a:rPr lang="en-US" dirty="0" smtClean="0"/>
              <a:t>When you exercise your blood pressure rises which then causes your brain to think you are in fight or flight mode. This will allow the brain to release  BDNF proteins and endorphins. The effects deplete stress hormones and prevent the destruction of brain cells.</a:t>
            </a:r>
          </a:p>
          <a:p>
            <a:r>
              <a:rPr lang="en-US" dirty="0" smtClean="0"/>
              <a:t> </a:t>
            </a:r>
          </a:p>
          <a:p>
            <a:pPr>
              <a:buFont typeface="Wingdings" charset="2"/>
              <a:buChar char="§"/>
            </a:pPr>
            <a:r>
              <a:rPr lang="en-US" dirty="0" smtClean="0"/>
              <a:t>BDNF is part of a family of </a:t>
            </a:r>
            <a:r>
              <a:rPr lang="en-US" dirty="0" err="1" smtClean="0"/>
              <a:t>Nerotrophic</a:t>
            </a:r>
            <a:r>
              <a:rPr lang="en-US" dirty="0" smtClean="0"/>
              <a:t> factors that is part of neural transmission.</a:t>
            </a:r>
          </a:p>
          <a:p>
            <a:endParaRPr lang="en-US" dirty="0" smtClean="0"/>
          </a:p>
          <a:p>
            <a:pPr>
              <a:buFont typeface="Wingdings" charset="2"/>
              <a:buChar char="§"/>
            </a:pPr>
            <a:r>
              <a:rPr lang="en-US" dirty="0" smtClean="0"/>
              <a:t>Studies have shown that BDNF levels increase when the subjects exercise. </a:t>
            </a:r>
          </a:p>
          <a:p>
            <a:pPr>
              <a:buFont typeface="Wingdings" charset="2"/>
              <a:buChar char="§"/>
            </a:pPr>
            <a:endParaRPr lang="en-US" dirty="0"/>
          </a:p>
        </p:txBody>
      </p:sp>
      <p:pic>
        <p:nvPicPr>
          <p:cNvPr id="8" name="Picture Placeholder 7"/>
          <p:cNvPicPr>
            <a:picLocks noGrp="1" noChangeAspect="1"/>
          </p:cNvPicPr>
          <p:nvPr>
            <p:ph type="pic" sz="quarter" idx="13"/>
          </p:nvPr>
        </p:nvPicPr>
        <p:blipFill>
          <a:blip r:embed="rId2"/>
          <a:srcRect/>
          <a:stretch>
            <a:fillRect/>
          </a:stretch>
        </p:blipFill>
        <p:spPr>
          <a:xfrm>
            <a:off x="70560" y="457201"/>
            <a:ext cx="4267200" cy="4267200"/>
          </a:xfrm>
        </p:spPr>
      </p:pic>
      <p:sp>
        <p:nvSpPr>
          <p:cNvPr id="9" name="TextBox 8"/>
          <p:cNvSpPr txBox="1"/>
          <p:nvPr/>
        </p:nvSpPr>
        <p:spPr>
          <a:xfrm>
            <a:off x="1058384" y="3722284"/>
            <a:ext cx="2275527" cy="369332"/>
          </a:xfrm>
          <a:prstGeom prst="rect">
            <a:avLst/>
          </a:prstGeom>
          <a:noFill/>
        </p:spPr>
        <p:txBody>
          <a:bodyPr wrap="square" rtlCol="0">
            <a:spAutoFit/>
          </a:bodyPr>
          <a:lstStyle/>
          <a:p>
            <a:r>
              <a:rPr lang="en-US" dirty="0" smtClean="0"/>
              <a:t>BDNF</a:t>
            </a:r>
            <a:endParaRPr lang="en-US" dirty="0"/>
          </a:p>
        </p:txBody>
      </p:sp>
    </p:spTree>
    <p:extLst>
      <p:ext uri="{BB962C8B-B14F-4D97-AF65-F5344CB8AC3E}">
        <p14:creationId xmlns:p14="http://schemas.microsoft.com/office/powerpoint/2010/main" val="222158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1425" y="355272"/>
            <a:ext cx="3635375" cy="809044"/>
          </a:xfrm>
        </p:spPr>
        <p:txBody>
          <a:bodyPr/>
          <a:lstStyle/>
          <a:p>
            <a:r>
              <a:rPr lang="en-US" dirty="0" smtClean="0"/>
              <a:t>Hippocampus</a:t>
            </a:r>
            <a:endParaRPr lang="en-US" dirty="0"/>
          </a:p>
        </p:txBody>
      </p:sp>
      <p:sp>
        <p:nvSpPr>
          <p:cNvPr id="3" name="Text Placeholder 2"/>
          <p:cNvSpPr>
            <a:spLocks noGrp="1"/>
          </p:cNvSpPr>
          <p:nvPr>
            <p:ph type="body" sz="half" idx="2"/>
          </p:nvPr>
        </p:nvSpPr>
        <p:spPr>
          <a:xfrm>
            <a:off x="5051425" y="1343624"/>
            <a:ext cx="3635375" cy="4654370"/>
          </a:xfrm>
        </p:spPr>
        <p:txBody>
          <a:bodyPr/>
          <a:lstStyle/>
          <a:p>
            <a:pPr marL="342900" indent="-342900">
              <a:buFont typeface="Arial"/>
              <a:buChar char="•"/>
            </a:pPr>
            <a:r>
              <a:rPr lang="en-US" dirty="0" smtClean="0"/>
              <a:t>Part of the temporal lobe.</a:t>
            </a:r>
          </a:p>
          <a:p>
            <a:pPr marL="342900" indent="-342900">
              <a:buFont typeface="Arial"/>
              <a:buChar char="•"/>
            </a:pPr>
            <a:endParaRPr lang="en-US" dirty="0" smtClean="0"/>
          </a:p>
          <a:p>
            <a:pPr marL="342900" indent="-342900">
              <a:buFont typeface="Arial"/>
              <a:buChar char="•"/>
            </a:pPr>
            <a:r>
              <a:rPr lang="en-US" dirty="0" smtClean="0"/>
              <a:t>Plays an important role in the bringing together of information from short term to long-term memory.</a:t>
            </a:r>
          </a:p>
          <a:p>
            <a:pPr marL="342900" indent="-342900">
              <a:buFont typeface="Arial"/>
              <a:buChar char="•"/>
            </a:pPr>
            <a:endParaRPr lang="en-US" dirty="0" smtClean="0"/>
          </a:p>
          <a:p>
            <a:pPr marL="342900" indent="-342900">
              <a:buFont typeface="Arial"/>
              <a:buChar char="•"/>
            </a:pPr>
            <a:r>
              <a:rPr lang="en-US" dirty="0" smtClean="0"/>
              <a:t>Physical exercise stimulates the birth of new neurons in the hippocampus that is critical for memory.</a:t>
            </a:r>
          </a:p>
          <a:p>
            <a:endParaRPr lang="en-US" dirty="0"/>
          </a:p>
        </p:txBody>
      </p:sp>
      <p:pic>
        <p:nvPicPr>
          <p:cNvPr id="5" name="Picture Placeholder 4"/>
          <p:cNvPicPr>
            <a:picLocks noGrp="1" noChangeAspect="1"/>
          </p:cNvPicPr>
          <p:nvPr>
            <p:ph type="pic" sz="quarter" idx="13"/>
          </p:nvPr>
        </p:nvPicPr>
        <p:blipFill>
          <a:blip r:embed="rId2"/>
          <a:srcRect t="-19397" b="-19397"/>
          <a:stretch>
            <a:fillRect/>
          </a:stretch>
        </p:blipFill>
        <p:spPr>
          <a:xfrm>
            <a:off x="141118" y="1164316"/>
            <a:ext cx="4245883" cy="4245883"/>
          </a:xfrm>
        </p:spPr>
      </p:pic>
    </p:spTree>
    <p:extLst>
      <p:ext uri="{BB962C8B-B14F-4D97-AF65-F5344CB8AC3E}">
        <p14:creationId xmlns:p14="http://schemas.microsoft.com/office/powerpoint/2010/main" val="2901370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Neuron</a:t>
            </a:r>
            <a:endParaRPr lang="en-US" dirty="0"/>
          </a:p>
        </p:txBody>
      </p:sp>
      <p:pic>
        <p:nvPicPr>
          <p:cNvPr id="4" name="Content Placeholder 3"/>
          <p:cNvPicPr>
            <a:picLocks noGrp="1" noChangeAspect="1"/>
          </p:cNvPicPr>
          <p:nvPr>
            <p:ph idx="1"/>
          </p:nvPr>
        </p:nvPicPr>
        <p:blipFill>
          <a:blip r:embed="rId2"/>
          <a:srcRect l="-35296" r="-35296"/>
          <a:stretch>
            <a:fillRect/>
          </a:stretch>
        </p:blipFill>
        <p:spPr>
          <a:xfrm>
            <a:off x="-2225898" y="2276475"/>
            <a:ext cx="10713127" cy="4567691"/>
          </a:xfrm>
        </p:spPr>
      </p:pic>
      <p:sp>
        <p:nvSpPr>
          <p:cNvPr id="5" name="TextBox 4"/>
          <p:cNvSpPr txBox="1"/>
          <p:nvPr/>
        </p:nvSpPr>
        <p:spPr>
          <a:xfrm>
            <a:off x="6204857" y="3219905"/>
            <a:ext cx="2721429" cy="3139321"/>
          </a:xfrm>
          <a:prstGeom prst="rect">
            <a:avLst/>
          </a:prstGeom>
          <a:noFill/>
        </p:spPr>
        <p:txBody>
          <a:bodyPr wrap="square" rtlCol="0">
            <a:spAutoFit/>
          </a:bodyPr>
          <a:lstStyle/>
          <a:p>
            <a:pPr marL="285750" indent="-285750">
              <a:buFont typeface="Arial"/>
              <a:buChar char="•"/>
            </a:pPr>
            <a:r>
              <a:rPr lang="en-US" dirty="0" smtClean="0"/>
              <a:t>Neurons are found primarily in the brain and spinal cord.</a:t>
            </a:r>
          </a:p>
          <a:p>
            <a:endParaRPr lang="en-US" dirty="0" smtClean="0"/>
          </a:p>
          <a:p>
            <a:pPr marL="285750" indent="-285750">
              <a:buFont typeface="Arial"/>
              <a:buChar char="•"/>
            </a:pPr>
            <a:r>
              <a:rPr lang="en-US" dirty="0" smtClean="0"/>
              <a:t>The brain has approximately 100 billion.</a:t>
            </a:r>
          </a:p>
          <a:p>
            <a:endParaRPr lang="en-US" dirty="0" smtClean="0"/>
          </a:p>
          <a:p>
            <a:pPr marL="285750" indent="-285750">
              <a:buFont typeface="Arial"/>
              <a:buChar char="•"/>
            </a:pPr>
            <a:r>
              <a:rPr lang="en-US" dirty="0" smtClean="0"/>
              <a:t>Neurons transmit information.</a:t>
            </a:r>
          </a:p>
          <a:p>
            <a:endParaRPr lang="en-US" dirty="0"/>
          </a:p>
        </p:txBody>
      </p:sp>
    </p:spTree>
    <p:extLst>
      <p:ext uri="{BB962C8B-B14F-4D97-AF65-F5344CB8AC3E}">
        <p14:creationId xmlns:p14="http://schemas.microsoft.com/office/powerpoint/2010/main" val="646139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Exercise and neurogenesis</a:t>
            </a:r>
            <a:endParaRPr lang="en-US" dirty="0"/>
          </a:p>
        </p:txBody>
      </p:sp>
      <p:pic>
        <p:nvPicPr>
          <p:cNvPr id="9" name="Content Placeholder 8"/>
          <p:cNvPicPr>
            <a:picLocks noGrp="1" noChangeAspect="1"/>
          </p:cNvPicPr>
          <p:nvPr>
            <p:ph idx="1"/>
          </p:nvPr>
        </p:nvPicPr>
        <p:blipFill>
          <a:blip r:embed="rId2"/>
          <a:srcRect l="-23569" r="-23569"/>
          <a:stretch>
            <a:fillRect/>
          </a:stretch>
        </p:blipFill>
        <p:spPr>
          <a:xfrm>
            <a:off x="739775" y="2523118"/>
            <a:ext cx="7662864" cy="3267169"/>
          </a:xfrm>
        </p:spPr>
      </p:pic>
    </p:spTree>
    <p:extLst>
      <p:ext uri="{BB962C8B-B14F-4D97-AF65-F5344CB8AC3E}">
        <p14:creationId xmlns:p14="http://schemas.microsoft.com/office/powerpoint/2010/main" val="163825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Dentate Gyrus and Olfactory bulb</a:t>
            </a:r>
            <a:endParaRPr lang="en-US" dirty="0"/>
          </a:p>
        </p:txBody>
      </p:sp>
      <p:pic>
        <p:nvPicPr>
          <p:cNvPr id="4" name="Content Placeholder 3"/>
          <p:cNvPicPr>
            <a:picLocks noGrp="1" noChangeAspect="1"/>
          </p:cNvPicPr>
          <p:nvPr>
            <p:ph idx="1"/>
          </p:nvPr>
        </p:nvPicPr>
        <p:blipFill>
          <a:blip r:embed="rId2"/>
          <a:srcRect l="-39821" r="-39821"/>
          <a:stretch>
            <a:fillRect/>
          </a:stretch>
        </p:blipFill>
        <p:spPr>
          <a:xfrm>
            <a:off x="-355972" y="2469762"/>
            <a:ext cx="9360287" cy="3990889"/>
          </a:xfrm>
        </p:spPr>
      </p:pic>
    </p:spTree>
    <p:extLst>
      <p:ext uri="{BB962C8B-B14F-4D97-AF65-F5344CB8AC3E}">
        <p14:creationId xmlns:p14="http://schemas.microsoft.com/office/powerpoint/2010/main" val="1147076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Olfactory Bulb</a:t>
            </a:r>
            <a:endParaRPr lang="en-US" dirty="0"/>
          </a:p>
        </p:txBody>
      </p:sp>
      <p:pic>
        <p:nvPicPr>
          <p:cNvPr id="4" name="Content Placeholder 3"/>
          <p:cNvPicPr>
            <a:picLocks noGrp="1" noChangeAspect="1"/>
          </p:cNvPicPr>
          <p:nvPr>
            <p:ph idx="1"/>
          </p:nvPr>
        </p:nvPicPr>
        <p:blipFill>
          <a:blip r:embed="rId2"/>
          <a:srcRect l="-79936" r="-79936"/>
          <a:stretch>
            <a:fillRect/>
          </a:stretch>
        </p:blipFill>
        <p:spPr>
          <a:xfrm>
            <a:off x="-2092173" y="2615909"/>
            <a:ext cx="7953508" cy="3391089"/>
          </a:xfrm>
        </p:spPr>
      </p:pic>
      <p:sp>
        <p:nvSpPr>
          <p:cNvPr id="7" name="TextBox 6"/>
          <p:cNvSpPr txBox="1"/>
          <p:nvPr/>
        </p:nvSpPr>
        <p:spPr>
          <a:xfrm>
            <a:off x="4826000" y="2975429"/>
            <a:ext cx="3356429" cy="2308324"/>
          </a:xfrm>
          <a:prstGeom prst="rect">
            <a:avLst/>
          </a:prstGeom>
          <a:noFill/>
        </p:spPr>
        <p:txBody>
          <a:bodyPr wrap="square" rtlCol="0">
            <a:spAutoFit/>
          </a:bodyPr>
          <a:lstStyle/>
          <a:p>
            <a:pPr marL="285750" indent="-285750">
              <a:buFont typeface="Arial"/>
              <a:buChar char="•"/>
            </a:pPr>
            <a:r>
              <a:rPr lang="en-US" dirty="0" smtClean="0"/>
              <a:t>Responsible for smell.</a:t>
            </a:r>
          </a:p>
          <a:p>
            <a:pPr marL="285750" indent="-285750">
              <a:buFont typeface="Arial"/>
              <a:buChar char="•"/>
            </a:pPr>
            <a:endParaRPr lang="en-US" dirty="0"/>
          </a:p>
          <a:p>
            <a:pPr marL="285750" indent="-285750">
              <a:buFont typeface="Arial"/>
              <a:buChar char="•"/>
            </a:pPr>
            <a:r>
              <a:rPr lang="en-US" dirty="0" smtClean="0"/>
              <a:t>Receives information from the hippocampus.</a:t>
            </a:r>
          </a:p>
          <a:p>
            <a:pPr marL="285750" indent="-285750">
              <a:buFont typeface="Arial"/>
              <a:buChar char="•"/>
            </a:pPr>
            <a:endParaRPr lang="en-US" dirty="0"/>
          </a:p>
          <a:p>
            <a:pPr marL="285750" indent="-285750">
              <a:buFont typeface="Arial"/>
              <a:buChar char="•"/>
            </a:pPr>
            <a:r>
              <a:rPr lang="en-US" dirty="0" smtClean="0"/>
              <a:t>Enhances sensitivity of odor detection.</a:t>
            </a:r>
          </a:p>
          <a:p>
            <a:pPr marL="285750" indent="-285750">
              <a:buFont typeface="Arial"/>
              <a:buChar char="•"/>
            </a:pPr>
            <a:endParaRPr lang="en-US" dirty="0"/>
          </a:p>
        </p:txBody>
      </p:sp>
    </p:spTree>
    <p:extLst>
      <p:ext uri="{BB962C8B-B14F-4D97-AF65-F5344CB8AC3E}">
        <p14:creationId xmlns:p14="http://schemas.microsoft.com/office/powerpoint/2010/main" val="1608551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Dentate </a:t>
            </a:r>
            <a:r>
              <a:rPr lang="en-US" dirty="0" err="1" smtClean="0"/>
              <a:t>Gyrus</a:t>
            </a:r>
            <a:endParaRPr lang="en-US" dirty="0"/>
          </a:p>
        </p:txBody>
      </p:sp>
      <p:sp>
        <p:nvSpPr>
          <p:cNvPr id="5" name="Text Placeholder 4"/>
          <p:cNvSpPr>
            <a:spLocks noGrp="1"/>
          </p:cNvSpPr>
          <p:nvPr>
            <p:ph type="body" sz="half" idx="2"/>
          </p:nvPr>
        </p:nvSpPr>
        <p:spPr>
          <a:xfrm>
            <a:off x="5131730" y="896704"/>
            <a:ext cx="3509683" cy="5665807"/>
          </a:xfrm>
        </p:spPr>
        <p:txBody>
          <a:bodyPr/>
          <a:lstStyle/>
          <a:p>
            <a:pPr marL="342900" indent="-342900">
              <a:buFont typeface="Arial"/>
              <a:buChar char="•"/>
            </a:pPr>
            <a:r>
              <a:rPr lang="en-US" dirty="0" smtClean="0">
                <a:solidFill>
                  <a:schemeClr val="tx1"/>
                </a:solidFill>
              </a:rPr>
              <a:t>Part of the Hippocampus.</a:t>
            </a:r>
          </a:p>
          <a:p>
            <a:endParaRPr lang="en-US" dirty="0" smtClean="0">
              <a:solidFill>
                <a:schemeClr val="tx1"/>
              </a:solidFill>
            </a:endParaRPr>
          </a:p>
          <a:p>
            <a:pPr marL="342900" indent="-342900">
              <a:buFont typeface="Arial"/>
              <a:buChar char="•"/>
            </a:pPr>
            <a:r>
              <a:rPr lang="en-US" dirty="0" smtClean="0">
                <a:solidFill>
                  <a:schemeClr val="tx1"/>
                </a:solidFill>
              </a:rPr>
              <a:t>The Dentate </a:t>
            </a:r>
            <a:r>
              <a:rPr lang="en-US" dirty="0" err="1" smtClean="0">
                <a:solidFill>
                  <a:schemeClr val="tx1"/>
                </a:solidFill>
              </a:rPr>
              <a:t>Gyrus</a:t>
            </a:r>
            <a:r>
              <a:rPr lang="en-US" dirty="0" smtClean="0">
                <a:solidFill>
                  <a:schemeClr val="tx1"/>
                </a:solidFill>
              </a:rPr>
              <a:t> has a functional role in depression and stress.</a:t>
            </a:r>
          </a:p>
          <a:p>
            <a:endParaRPr lang="en-US" dirty="0" smtClean="0">
              <a:solidFill>
                <a:schemeClr val="tx1"/>
              </a:solidFill>
            </a:endParaRPr>
          </a:p>
          <a:p>
            <a:pPr marL="342900" indent="-342900">
              <a:buFont typeface="Arial"/>
              <a:buChar char="•"/>
            </a:pPr>
            <a:r>
              <a:rPr lang="en-US" dirty="0" smtClean="0">
                <a:solidFill>
                  <a:schemeClr val="tx1"/>
                </a:solidFill>
              </a:rPr>
              <a:t>This is also one of the few places in the human brain  where neurogenesis takes place.</a:t>
            </a:r>
          </a:p>
          <a:p>
            <a:endParaRPr lang="en-US" dirty="0" smtClean="0">
              <a:solidFill>
                <a:schemeClr val="tx1"/>
              </a:solidFill>
            </a:endParaRPr>
          </a:p>
          <a:p>
            <a:pPr marL="342900" indent="-342900">
              <a:buFont typeface="Arial"/>
              <a:buChar char="•"/>
            </a:pPr>
            <a:r>
              <a:rPr lang="en-US" dirty="0" smtClean="0">
                <a:solidFill>
                  <a:schemeClr val="tx1"/>
                </a:solidFill>
              </a:rPr>
              <a:t>The neurogenesis in the Dentate </a:t>
            </a:r>
            <a:r>
              <a:rPr lang="en-US" dirty="0" err="1" smtClean="0">
                <a:solidFill>
                  <a:schemeClr val="tx1"/>
                </a:solidFill>
              </a:rPr>
              <a:t>Gyrus</a:t>
            </a:r>
            <a:r>
              <a:rPr lang="en-US" dirty="0" smtClean="0">
                <a:solidFill>
                  <a:schemeClr val="tx1"/>
                </a:solidFill>
              </a:rPr>
              <a:t> also improves spatial memory.</a:t>
            </a:r>
          </a:p>
          <a:p>
            <a:pPr marL="342900" indent="-342900">
              <a:buFont typeface="Arial"/>
              <a:buChar char="•"/>
            </a:pPr>
            <a:endParaRPr lang="en-US" dirty="0">
              <a:solidFill>
                <a:schemeClr val="tx1"/>
              </a:solidFill>
            </a:endParaRPr>
          </a:p>
        </p:txBody>
      </p:sp>
      <p:pic>
        <p:nvPicPr>
          <p:cNvPr id="7" name="Content Placeholder 6"/>
          <p:cNvPicPr>
            <a:picLocks noGrp="1" noChangeAspect="1"/>
          </p:cNvPicPr>
          <p:nvPr>
            <p:ph idx="1"/>
          </p:nvPr>
        </p:nvPicPr>
        <p:blipFill>
          <a:blip r:embed="rId2"/>
          <a:srcRect t="-51760" b="-51760"/>
          <a:stretch>
            <a:fillRect/>
          </a:stretch>
        </p:blipFill>
        <p:spPr>
          <a:xfrm>
            <a:off x="309282" y="1673461"/>
            <a:ext cx="3657600" cy="5853113"/>
          </a:xfrm>
        </p:spPr>
      </p:pic>
    </p:spTree>
    <p:extLst>
      <p:ext uri="{BB962C8B-B14F-4D97-AF65-F5344CB8AC3E}">
        <p14:creationId xmlns:p14="http://schemas.microsoft.com/office/powerpoint/2010/main" val="1305531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The Cerebellum</a:t>
            </a:r>
            <a:endParaRPr lang="en-US" dirty="0"/>
          </a:p>
        </p:txBody>
      </p:sp>
      <p:sp>
        <p:nvSpPr>
          <p:cNvPr id="7" name="Text Placeholder 6"/>
          <p:cNvSpPr>
            <a:spLocks noGrp="1"/>
          </p:cNvSpPr>
          <p:nvPr>
            <p:ph type="body" sz="half" idx="2"/>
          </p:nvPr>
        </p:nvSpPr>
        <p:spPr/>
        <p:txBody>
          <a:bodyPr/>
          <a:lstStyle/>
          <a:p>
            <a:pPr marL="342900" indent="-342900">
              <a:buFont typeface="Arial" panose="020B0604020202020204" pitchFamily="34" charset="0"/>
              <a:buChar char="•"/>
            </a:pPr>
            <a:r>
              <a:rPr lang="en-US" dirty="0" smtClean="0"/>
              <a:t>Coordinates movement.</a:t>
            </a:r>
          </a:p>
          <a:p>
            <a:pPr marL="342900" indent="-342900">
              <a:buFont typeface="Arial" panose="020B0604020202020204" pitchFamily="34" charset="0"/>
              <a:buChar char="•"/>
            </a:pPr>
            <a:r>
              <a:rPr lang="en-US" dirty="0" smtClean="0"/>
              <a:t>In charge of Balance and muscle function.</a:t>
            </a:r>
          </a:p>
          <a:p>
            <a:pPr marL="342900" indent="-342900">
              <a:buFont typeface="Arial" panose="020B0604020202020204" pitchFamily="34" charset="0"/>
              <a:buChar char="•"/>
            </a:pPr>
            <a:r>
              <a:rPr lang="en-US" dirty="0" smtClean="0"/>
              <a:t>Long-term memory</a:t>
            </a:r>
          </a:p>
          <a:p>
            <a:pPr marL="342900" indent="-342900">
              <a:buFont typeface="Arial" panose="020B0604020202020204" pitchFamily="34" charset="0"/>
              <a:buChar char="•"/>
            </a:pPr>
            <a:r>
              <a:rPr lang="en-US" dirty="0" smtClean="0"/>
              <a:t>Spatial perception.</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a:p>
        </p:txBody>
      </p:sp>
      <p:pic>
        <p:nvPicPr>
          <p:cNvPr id="1030" name="Picture 6" descr="Related image"/>
          <p:cNvPicPr>
            <a:picLocks noGrp="1" noChangeAspect="1" noChangeArrowheads="1"/>
          </p:cNvPicPr>
          <p:nvPr>
            <p:ph type="pic" sz="quarter" idx="13"/>
          </p:nvPr>
        </p:nvPicPr>
        <p:blipFill>
          <a:blip r:embed="rId2" cstate="email">
            <a:extLst>
              <a:ext uri="{28A0092B-C50C-407E-A947-70E740481C1C}">
                <a14:useLocalDpi xmlns:a14="http://schemas.microsoft.com/office/drawing/2010/main" val="0"/>
              </a:ext>
            </a:extLst>
          </a:blip>
          <a:srcRect t="980" b="980"/>
          <a:stretch>
            <a:fillRect/>
          </a:stretch>
        </p:blipFill>
        <p:spPr bwMode="auto">
          <a:xfrm>
            <a:off x="34634" y="658091"/>
            <a:ext cx="4038602" cy="403860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360372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on your psychosis part 1</a:t>
            </a:r>
            <a:endParaRPr lang="en-US" dirty="0"/>
          </a:p>
        </p:txBody>
      </p:sp>
      <p:sp>
        <p:nvSpPr>
          <p:cNvPr id="3" name="Content Placeholder 2"/>
          <p:cNvSpPr>
            <a:spLocks noGrp="1"/>
          </p:cNvSpPr>
          <p:nvPr>
            <p:ph idx="1"/>
          </p:nvPr>
        </p:nvSpPr>
        <p:spPr/>
        <p:txBody>
          <a:bodyPr>
            <a:normAutofit fontScale="92500" lnSpcReduction="10000"/>
          </a:bodyPr>
          <a:lstStyle/>
          <a:p>
            <a:pPr>
              <a:buFont typeface="Arial"/>
              <a:buChar char="•"/>
            </a:pPr>
            <a:r>
              <a:rPr lang="en-US" dirty="0" smtClean="0"/>
              <a:t>Dopamine is released when there is physical activity. Dopamine is a neurotransmitter in the brain that is responsible for feeling happiness and pleasure.</a:t>
            </a:r>
          </a:p>
          <a:p>
            <a:pPr>
              <a:buFont typeface="Arial"/>
              <a:buChar char="•"/>
            </a:pPr>
            <a:r>
              <a:rPr lang="en-US" dirty="0" smtClean="0"/>
              <a:t>Working out helps lower stress, because of the process of adding a lower level of stress on your body. The addition of stress can prepare your body to be able to handle a higher level of stress in the future.</a:t>
            </a:r>
          </a:p>
          <a:p>
            <a:pPr>
              <a:buFont typeface="Arial"/>
              <a:buChar char="•"/>
            </a:pPr>
            <a:r>
              <a:rPr lang="en-US" dirty="0" smtClean="0"/>
              <a:t>Going on a walk or working out can give you more energy to do other things.</a:t>
            </a:r>
          </a:p>
        </p:txBody>
      </p:sp>
    </p:spTree>
    <p:extLst>
      <p:ext uri="{BB962C8B-B14F-4D97-AF65-F5344CB8AC3E}">
        <p14:creationId xmlns:p14="http://schemas.microsoft.com/office/powerpoint/2010/main" val="92840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on your psychosis part 2</a:t>
            </a:r>
            <a:endParaRPr lang="en-US" dirty="0"/>
          </a:p>
        </p:txBody>
      </p:sp>
      <p:sp>
        <p:nvSpPr>
          <p:cNvPr id="3" name="Content Placeholder 2"/>
          <p:cNvSpPr>
            <a:spLocks noGrp="1"/>
          </p:cNvSpPr>
          <p:nvPr>
            <p:ph idx="1"/>
          </p:nvPr>
        </p:nvSpPr>
        <p:spPr>
          <a:xfrm>
            <a:off x="739775" y="3299329"/>
            <a:ext cx="7662864" cy="3267169"/>
          </a:xfrm>
        </p:spPr>
        <p:txBody>
          <a:bodyPr/>
          <a:lstStyle/>
          <a:p>
            <a:pPr>
              <a:buFont typeface="Arial"/>
              <a:buChar char="•"/>
            </a:pPr>
            <a:r>
              <a:rPr lang="en-US" dirty="0" smtClean="0"/>
              <a:t>By exercising regularly it can boost your self esteem and overall self image you have of yourself.</a:t>
            </a:r>
          </a:p>
          <a:p>
            <a:pPr>
              <a:buFont typeface="Arial"/>
              <a:buChar char="•"/>
            </a:pPr>
            <a:r>
              <a:rPr lang="en-US" dirty="0" smtClean="0"/>
              <a:t>The mood boost you receive from exercise can relieve your anxiety and make the relief last longer.</a:t>
            </a:r>
          </a:p>
          <a:p>
            <a:pPr>
              <a:buFont typeface="Arial"/>
              <a:buChar char="•"/>
            </a:pPr>
            <a:r>
              <a:rPr lang="en-US" dirty="0" smtClean="0"/>
              <a:t>Regular exercise can improve your sleep and also make it easier to get out of your bed in the morning.</a:t>
            </a:r>
          </a:p>
          <a:p>
            <a:pPr marL="0" indent="0">
              <a:buNone/>
            </a:pPr>
            <a:endParaRPr lang="en-US" dirty="0"/>
          </a:p>
        </p:txBody>
      </p:sp>
    </p:spTree>
    <p:extLst>
      <p:ext uri="{BB962C8B-B14F-4D97-AF65-F5344CB8AC3E}">
        <p14:creationId xmlns:p14="http://schemas.microsoft.com/office/powerpoint/2010/main" val="391597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79048" y="260884"/>
            <a:ext cx="6400800" cy="1362075"/>
          </a:xfrm>
        </p:spPr>
        <p:txBody>
          <a:bodyPr/>
          <a:lstStyle/>
          <a:p>
            <a:pPr algn="l"/>
            <a:r>
              <a:rPr lang="en-US" dirty="0" smtClean="0"/>
              <a:t>The way the brain learns with exercise</a:t>
            </a:r>
            <a:endParaRPr lang="en-US" dirty="0"/>
          </a:p>
        </p:txBody>
      </p:sp>
      <p:sp>
        <p:nvSpPr>
          <p:cNvPr id="8" name="Text Placeholder 7"/>
          <p:cNvSpPr>
            <a:spLocks noGrp="1"/>
          </p:cNvSpPr>
          <p:nvPr>
            <p:ph type="body" idx="1"/>
          </p:nvPr>
        </p:nvSpPr>
        <p:spPr/>
        <p:txBody>
          <a:bodyPr/>
          <a:lstStyle/>
          <a:p>
            <a:endParaRPr lang="en-US" dirty="0"/>
          </a:p>
        </p:txBody>
      </p:sp>
      <p:pic>
        <p:nvPicPr>
          <p:cNvPr id="9" name="Picture 8"/>
          <p:cNvPicPr>
            <a:picLocks noChangeAspect="1"/>
          </p:cNvPicPr>
          <p:nvPr/>
        </p:nvPicPr>
        <p:blipFill>
          <a:blip r:embed="rId2"/>
          <a:stretch>
            <a:fillRect/>
          </a:stretch>
        </p:blipFill>
        <p:spPr>
          <a:xfrm>
            <a:off x="0" y="1746473"/>
            <a:ext cx="7301449" cy="4015268"/>
          </a:xfrm>
          <a:prstGeom prst="rect">
            <a:avLst/>
          </a:prstGeom>
        </p:spPr>
      </p:pic>
    </p:spTree>
    <p:extLst>
      <p:ext uri="{BB962C8B-B14F-4D97-AF65-F5344CB8AC3E}">
        <p14:creationId xmlns:p14="http://schemas.microsoft.com/office/powerpoint/2010/main" val="20989154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 Homework breaks</a:t>
            </a:r>
            <a:endParaRPr lang="en-US" dirty="0"/>
          </a:p>
        </p:txBody>
      </p:sp>
      <p:sp>
        <p:nvSpPr>
          <p:cNvPr id="3" name="Text Placeholder 2"/>
          <p:cNvSpPr>
            <a:spLocks noGrp="1"/>
          </p:cNvSpPr>
          <p:nvPr>
            <p:ph type="body" sz="half" idx="2"/>
          </p:nvPr>
        </p:nvSpPr>
        <p:spPr/>
        <p:txBody>
          <a:bodyPr>
            <a:normAutofit/>
          </a:bodyPr>
          <a:lstStyle/>
          <a:p>
            <a:r>
              <a:rPr lang="en-US" sz="2400" dirty="0" smtClean="0"/>
              <a:t>It has been proven that taking breaks with students in your classroom can be very useful in helping your students to get out any extra energy as well as refocusing the students.</a:t>
            </a:r>
            <a:endParaRPr lang="en-US" sz="2400" dirty="0"/>
          </a:p>
        </p:txBody>
      </p:sp>
      <p:pic>
        <p:nvPicPr>
          <p:cNvPr id="9" name="Picture Placeholder 8"/>
          <p:cNvPicPr>
            <a:picLocks noGrp="1" noChangeAspect="1"/>
          </p:cNvPicPr>
          <p:nvPr>
            <p:ph type="pic" sz="quarter" idx="13"/>
          </p:nvPr>
        </p:nvPicPr>
        <p:blipFill>
          <a:blip r:embed="rId2"/>
          <a:srcRect t="282" b="282"/>
          <a:stretch>
            <a:fillRect/>
          </a:stretch>
        </p:blipFill>
        <p:spPr>
          <a:xfrm>
            <a:off x="0" y="1143000"/>
            <a:ext cx="4267200" cy="4267200"/>
          </a:xfrm>
        </p:spPr>
      </p:pic>
    </p:spTree>
    <p:extLst>
      <p:ext uri="{BB962C8B-B14F-4D97-AF65-F5344CB8AC3E}">
        <p14:creationId xmlns:p14="http://schemas.microsoft.com/office/powerpoint/2010/main" val="755387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051425" y="1143000"/>
            <a:ext cx="3635375" cy="2209800"/>
          </a:xfrm>
        </p:spPr>
        <p:txBody>
          <a:bodyPr/>
          <a:lstStyle/>
          <a:p>
            <a:r>
              <a:rPr lang="en-US" dirty="0" smtClean="0"/>
              <a:t>Ways to increase your students attention in the classroom</a:t>
            </a:r>
            <a:endParaRPr lang="en-US" dirty="0"/>
          </a:p>
        </p:txBody>
      </p:sp>
      <p:sp>
        <p:nvSpPr>
          <p:cNvPr id="8" name="Text Placeholder 7"/>
          <p:cNvSpPr>
            <a:spLocks noGrp="1"/>
          </p:cNvSpPr>
          <p:nvPr>
            <p:ph type="body" sz="half" idx="2"/>
          </p:nvPr>
        </p:nvSpPr>
        <p:spPr>
          <a:xfrm>
            <a:off x="5051425" y="3486904"/>
            <a:ext cx="3635375" cy="3505667"/>
          </a:xfrm>
        </p:spPr>
        <p:txBody>
          <a:bodyPr>
            <a:normAutofit lnSpcReduction="10000"/>
          </a:bodyPr>
          <a:lstStyle/>
          <a:p>
            <a:pPr marL="342900" indent="-342900">
              <a:buFont typeface="Arial"/>
              <a:buChar char="•"/>
            </a:pPr>
            <a:r>
              <a:rPr lang="en-US" dirty="0" smtClean="0"/>
              <a:t>Often kids who struggle to maintain attention in class can benefit from a short 15 min. break.</a:t>
            </a:r>
          </a:p>
          <a:p>
            <a:pPr marL="342900" indent="-342900">
              <a:buFont typeface="Arial"/>
              <a:buChar char="•"/>
            </a:pPr>
            <a:r>
              <a:rPr lang="en-US" dirty="0" smtClean="0"/>
              <a:t>Understand that younger kids attention spans last between 16-30 min.</a:t>
            </a:r>
          </a:p>
          <a:p>
            <a:pPr marL="342900" indent="-342900">
              <a:buFont typeface="Arial"/>
              <a:buChar char="•"/>
            </a:pPr>
            <a:r>
              <a:rPr lang="en-US" dirty="0" smtClean="0"/>
              <a:t>Memory games can hone your students focus in a fun way and benefit from exercise as well.</a:t>
            </a:r>
            <a:endParaRPr lang="en-US" dirty="0"/>
          </a:p>
        </p:txBody>
      </p:sp>
      <p:pic>
        <p:nvPicPr>
          <p:cNvPr id="10" name="Picture Placeholder 9"/>
          <p:cNvPicPr>
            <a:picLocks noGrp="1" noChangeAspect="1"/>
          </p:cNvPicPr>
          <p:nvPr>
            <p:ph type="pic" sz="quarter" idx="13"/>
          </p:nvPr>
        </p:nvPicPr>
        <p:blipFill>
          <a:blip r:embed="rId2"/>
          <a:srcRect l="12500" r="12500"/>
          <a:stretch>
            <a:fillRect/>
          </a:stretch>
        </p:blipFill>
        <p:spPr/>
      </p:pic>
    </p:spTree>
    <p:extLst>
      <p:ext uri="{BB962C8B-B14F-4D97-AF65-F5344CB8AC3E}">
        <p14:creationId xmlns:p14="http://schemas.microsoft.com/office/powerpoint/2010/main" val="32454907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Activities you can do in the classroom</a:t>
            </a:r>
            <a:endParaRPr lang="en-US" dirty="0"/>
          </a:p>
        </p:txBody>
      </p:sp>
      <p:sp>
        <p:nvSpPr>
          <p:cNvPr id="3" name="Text Placeholder 2"/>
          <p:cNvSpPr>
            <a:spLocks noGrp="1"/>
          </p:cNvSpPr>
          <p:nvPr>
            <p:ph type="body" sz="half" idx="2"/>
          </p:nvPr>
        </p:nvSpPr>
        <p:spPr/>
        <p:txBody>
          <a:bodyPr>
            <a:normAutofit/>
          </a:bodyPr>
          <a:lstStyle/>
          <a:p>
            <a:pPr marL="342900" indent="-342900">
              <a:buFont typeface="Arial"/>
              <a:buChar char="•"/>
            </a:pPr>
            <a:r>
              <a:rPr lang="en-US" sz="2400" dirty="0" smtClean="0"/>
              <a:t>Pushups</a:t>
            </a:r>
          </a:p>
          <a:p>
            <a:pPr marL="342900" indent="-342900">
              <a:buFont typeface="Arial"/>
              <a:buChar char="•"/>
            </a:pPr>
            <a:endParaRPr lang="en-US" sz="2400" dirty="0" smtClean="0"/>
          </a:p>
          <a:p>
            <a:pPr marL="342900" indent="-342900">
              <a:buFont typeface="Arial"/>
              <a:buChar char="•"/>
            </a:pPr>
            <a:r>
              <a:rPr lang="en-US" sz="2400" dirty="0" smtClean="0"/>
              <a:t>Walk around the classroom.</a:t>
            </a:r>
          </a:p>
          <a:p>
            <a:pPr marL="342900" indent="-342900">
              <a:buFont typeface="Arial"/>
              <a:buChar char="•"/>
            </a:pPr>
            <a:endParaRPr lang="en-US" sz="2400" dirty="0" smtClean="0"/>
          </a:p>
          <a:p>
            <a:pPr marL="342900" indent="-342900">
              <a:buFont typeface="Arial"/>
              <a:buChar char="•"/>
            </a:pPr>
            <a:r>
              <a:rPr lang="en-US" sz="2400" dirty="0" smtClean="0"/>
              <a:t>Stretches</a:t>
            </a:r>
          </a:p>
          <a:p>
            <a:pPr marL="342900" indent="-342900">
              <a:buFont typeface="Arial"/>
              <a:buChar char="•"/>
            </a:pPr>
            <a:endParaRPr lang="en-US" sz="2400" dirty="0" smtClean="0"/>
          </a:p>
          <a:p>
            <a:pPr marL="342900" indent="-342900">
              <a:buFont typeface="Arial"/>
              <a:buChar char="•"/>
            </a:pPr>
            <a:r>
              <a:rPr lang="en-US" sz="2400" dirty="0" smtClean="0"/>
              <a:t>Jumping jacks</a:t>
            </a:r>
          </a:p>
          <a:p>
            <a:pPr marL="342900" indent="-342900">
              <a:buFont typeface="Arial"/>
              <a:buChar char="•"/>
            </a:pPr>
            <a:endParaRPr lang="en-US" sz="2400" dirty="0"/>
          </a:p>
        </p:txBody>
      </p:sp>
      <p:pic>
        <p:nvPicPr>
          <p:cNvPr id="5" name="Picture Placeholder 4"/>
          <p:cNvPicPr>
            <a:picLocks noGrp="1" noChangeAspect="1"/>
          </p:cNvPicPr>
          <p:nvPr>
            <p:ph type="pic" sz="quarter" idx="13"/>
          </p:nvPr>
        </p:nvPicPr>
        <p:blipFill>
          <a:blip r:embed="rId2"/>
          <a:srcRect l="4000" r="4000"/>
          <a:stretch>
            <a:fillRect/>
          </a:stretch>
        </p:blipFill>
        <p:spPr>
          <a:xfrm>
            <a:off x="70557" y="1143000"/>
            <a:ext cx="4267200" cy="4267200"/>
          </a:xfrm>
        </p:spPr>
      </p:pic>
    </p:spTree>
    <p:extLst>
      <p:ext uri="{BB962C8B-B14F-4D97-AF65-F5344CB8AC3E}">
        <p14:creationId xmlns:p14="http://schemas.microsoft.com/office/powerpoint/2010/main" val="20143469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Movement is connected to Cognitive learning</a:t>
            </a:r>
            <a:endParaRPr lang="en-US" dirty="0"/>
          </a:p>
        </p:txBody>
      </p:sp>
      <p:sp>
        <p:nvSpPr>
          <p:cNvPr id="3" name="Text Placeholder 2"/>
          <p:cNvSpPr>
            <a:spLocks noGrp="1"/>
          </p:cNvSpPr>
          <p:nvPr>
            <p:ph idx="1"/>
          </p:nvPr>
        </p:nvSpPr>
        <p:spPr/>
        <p:txBody>
          <a:bodyPr>
            <a:normAutofit lnSpcReduction="10000"/>
          </a:bodyPr>
          <a:lstStyle/>
          <a:p>
            <a:pPr marL="342900" indent="-342900">
              <a:buFont typeface="Arial"/>
              <a:buChar char="•"/>
            </a:pPr>
            <a:r>
              <a:rPr lang="en-US" dirty="0" smtClean="0"/>
              <a:t>Teachers and Administrators are needed in encouraging more movement in all classrooms at all grade levels, not just elementary.</a:t>
            </a:r>
          </a:p>
          <a:p>
            <a:pPr marL="342900" indent="-342900">
              <a:buFont typeface="Arial"/>
              <a:buChar char="•"/>
            </a:pPr>
            <a:r>
              <a:rPr lang="en-US" dirty="0" smtClean="0"/>
              <a:t>It would be good to include movement after each lesson to enhance the learning experience.</a:t>
            </a:r>
          </a:p>
          <a:p>
            <a:pPr marL="342900" indent="-342900">
              <a:buFont typeface="Arial"/>
              <a:buChar char="•"/>
            </a:pPr>
            <a:r>
              <a:rPr lang="en-US" dirty="0" smtClean="0"/>
              <a:t>Encouraging kids to move around the classroom to discuss what they’ve just learned in class, is a good way to utilize classroom time.</a:t>
            </a:r>
          </a:p>
          <a:p>
            <a:pPr marL="342900" indent="-342900">
              <a:buFont typeface="Arial"/>
              <a:buChar char="•"/>
            </a:pPr>
            <a:endParaRPr lang="en-US" dirty="0" smtClean="0"/>
          </a:p>
          <a:p>
            <a:pPr marL="342900" indent="-342900">
              <a:buFont typeface="Arial"/>
              <a:buChar char="•"/>
            </a:pPr>
            <a:endParaRPr lang="en-US" dirty="0"/>
          </a:p>
        </p:txBody>
      </p:sp>
    </p:spTree>
    <p:extLst>
      <p:ext uri="{BB962C8B-B14F-4D97-AF65-F5344CB8AC3E}">
        <p14:creationId xmlns:p14="http://schemas.microsoft.com/office/powerpoint/2010/main" val="23452738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do next?</a:t>
            </a:r>
            <a:endParaRPr lang="en-US" dirty="0"/>
          </a:p>
        </p:txBody>
      </p:sp>
      <p:sp>
        <p:nvSpPr>
          <p:cNvPr id="3" name="Content Placeholder 2"/>
          <p:cNvSpPr>
            <a:spLocks noGrp="1"/>
          </p:cNvSpPr>
          <p:nvPr>
            <p:ph idx="1"/>
          </p:nvPr>
        </p:nvSpPr>
        <p:spPr/>
        <p:txBody>
          <a:bodyPr>
            <a:normAutofit fontScale="92500" lnSpcReduction="10000"/>
          </a:bodyPr>
          <a:lstStyle/>
          <a:p>
            <a:pPr>
              <a:buFont typeface="Arial"/>
              <a:buChar char="•"/>
            </a:pPr>
            <a:r>
              <a:rPr lang="en-US" dirty="0" smtClean="0"/>
              <a:t>I currently work for the South Umpqua School District in Oregon and the State of Oregon is requiring every school to  have 30 min. of uninterrupted exercise every day.</a:t>
            </a:r>
          </a:p>
          <a:p>
            <a:pPr>
              <a:buFont typeface="Arial"/>
              <a:buChar char="•"/>
            </a:pPr>
            <a:r>
              <a:rPr lang="en-US" dirty="0" smtClean="0"/>
              <a:t>Some of my co teachers use media platforms like go noodle in the classroom as a way of helping students use up kinesthetic energy. This will help your students to calm down and focus better.</a:t>
            </a:r>
          </a:p>
          <a:p>
            <a:pPr>
              <a:buFont typeface="Arial"/>
              <a:buChar char="•"/>
            </a:pPr>
            <a:r>
              <a:rPr lang="en-US" dirty="0" smtClean="0"/>
              <a:t>I understand how it may seem difficult to plan for exercise in the classroom however there are many ways in which a teacher can implement it.</a:t>
            </a:r>
            <a:endParaRPr lang="en-US" dirty="0"/>
          </a:p>
        </p:txBody>
      </p:sp>
    </p:spTree>
    <p:extLst>
      <p:ext uri="{BB962C8B-B14F-4D97-AF65-F5344CB8AC3E}">
        <p14:creationId xmlns:p14="http://schemas.microsoft.com/office/powerpoint/2010/main" val="42744262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Ways to integrate exercise in the classroom</a:t>
            </a:r>
            <a:endParaRPr lang="en-US" dirty="0"/>
          </a:p>
        </p:txBody>
      </p:sp>
      <p:sp>
        <p:nvSpPr>
          <p:cNvPr id="3" name="Content Placeholder 2"/>
          <p:cNvSpPr>
            <a:spLocks noGrp="1"/>
          </p:cNvSpPr>
          <p:nvPr>
            <p:ph idx="1"/>
          </p:nvPr>
        </p:nvSpPr>
        <p:spPr/>
        <p:txBody>
          <a:bodyPr/>
          <a:lstStyle/>
          <a:p>
            <a:pPr>
              <a:buFont typeface="Arial"/>
              <a:buChar char="•"/>
            </a:pPr>
            <a:r>
              <a:rPr lang="en-US" dirty="0" smtClean="0"/>
              <a:t>Give your students time to walk around and discuss what they have just learned with their classmates, proper supervision will be required.</a:t>
            </a:r>
          </a:p>
          <a:p>
            <a:pPr>
              <a:buFont typeface="Arial"/>
              <a:buChar char="•"/>
            </a:pPr>
            <a:r>
              <a:rPr lang="en-US" dirty="0" smtClean="0"/>
              <a:t>Lead out in 5 min. stretches.</a:t>
            </a:r>
          </a:p>
          <a:p>
            <a:pPr>
              <a:buFont typeface="Arial"/>
              <a:buChar char="•"/>
            </a:pPr>
            <a:r>
              <a:rPr lang="en-US" dirty="0" smtClean="0"/>
              <a:t>Play an exercise video from go noodle to get them moving.</a:t>
            </a:r>
          </a:p>
          <a:p>
            <a:pPr>
              <a:buFont typeface="Arial"/>
              <a:buChar char="•"/>
            </a:pPr>
            <a:r>
              <a:rPr lang="en-US" dirty="0" smtClean="0"/>
              <a:t>Have them walk a few laps around in the classroom or encourage them to walk in place at their desks.</a:t>
            </a:r>
            <a:endParaRPr lang="en-US" dirty="0"/>
          </a:p>
        </p:txBody>
      </p:sp>
    </p:spTree>
    <p:extLst>
      <p:ext uri="{BB962C8B-B14F-4D97-AF65-F5344CB8AC3E}">
        <p14:creationId xmlns:p14="http://schemas.microsoft.com/office/powerpoint/2010/main" val="41876373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fontScale="77500" lnSpcReduction="20000"/>
          </a:bodyPr>
          <a:lstStyle/>
          <a:p>
            <a:pPr>
              <a:buFont typeface="Arial"/>
              <a:buChar char="•"/>
            </a:pPr>
            <a:r>
              <a:rPr lang="en-US" dirty="0" smtClean="0"/>
              <a:t>Unfortunately, there are still schools that are limiting their recess time and cutting out specials like Physical Education. In a time where we have more and more students who are hyperactive and distracted, we need more tools to help them learn. I know that exercise in the classroom is a free tool that can accomplish what is needed. </a:t>
            </a:r>
          </a:p>
          <a:p>
            <a:pPr>
              <a:buFont typeface="Arial"/>
              <a:buChar char="•"/>
            </a:pPr>
            <a:r>
              <a:rPr lang="en-US" dirty="0" smtClean="0"/>
              <a:t>Exercise encourages more blood flow to the brain which is more oxygen, it then creates more neurons and helps the cerebellum in memorizing new muscle actions, not to mention the emotional stabilization that can occur.</a:t>
            </a:r>
          </a:p>
          <a:p>
            <a:pPr>
              <a:buFont typeface="Arial"/>
              <a:buChar char="•"/>
            </a:pPr>
            <a:r>
              <a:rPr lang="en-US" dirty="0" smtClean="0"/>
              <a:t>In short, exercise is healthy for us emotionally, physically and academically. Exercise in the classroom is the future in improving learning in the classroom.</a:t>
            </a:r>
            <a:endParaRPr lang="en-US" dirty="0"/>
          </a:p>
        </p:txBody>
      </p:sp>
    </p:spTree>
    <p:extLst>
      <p:ext uri="{BB962C8B-B14F-4D97-AF65-F5344CB8AC3E}">
        <p14:creationId xmlns:p14="http://schemas.microsoft.com/office/powerpoint/2010/main" val="2051738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Cerebellum</a:t>
            </a:r>
            <a:endParaRPr lang="en-US" dirty="0"/>
          </a:p>
        </p:txBody>
      </p:sp>
      <p:sp>
        <p:nvSpPr>
          <p:cNvPr id="3" name="Content Placeholder 2"/>
          <p:cNvSpPr>
            <a:spLocks noGrp="1"/>
          </p:cNvSpPr>
          <p:nvPr>
            <p:ph idx="1"/>
          </p:nvPr>
        </p:nvSpPr>
        <p:spPr>
          <a:xfrm>
            <a:off x="739775" y="2770094"/>
            <a:ext cx="7662864" cy="4087906"/>
          </a:xfrm>
        </p:spPr>
        <p:txBody>
          <a:bodyPr>
            <a:normAutofit fontScale="92500"/>
          </a:bodyPr>
          <a:lstStyle/>
          <a:p>
            <a:pPr>
              <a:buFont typeface="Wingdings" panose="05000000000000000000" pitchFamily="2" charset="2"/>
              <a:buChar char="§"/>
            </a:pPr>
            <a:r>
              <a:rPr lang="en-US" dirty="0" smtClean="0"/>
              <a:t>The Cerebellum is located in the back of the brain. (Wolfe, 26)</a:t>
            </a:r>
          </a:p>
          <a:p>
            <a:pPr>
              <a:buFont typeface="Wingdings" panose="05000000000000000000" pitchFamily="2" charset="2"/>
              <a:buChar char="§"/>
            </a:pPr>
            <a:r>
              <a:rPr lang="en-US" dirty="0" smtClean="0"/>
              <a:t>It is a two-lobed deeply folded structure which overlays the top of the brain stem. (Wolfe, 26)</a:t>
            </a:r>
          </a:p>
          <a:p>
            <a:pPr>
              <a:buFont typeface="Wingdings" panose="05000000000000000000" pitchFamily="2" charset="2"/>
              <a:buChar char="§"/>
            </a:pPr>
            <a:r>
              <a:rPr lang="en-US" dirty="0" smtClean="0"/>
              <a:t>The cerebellum is in charge of balance, maintenance of body posture, and coordination of muscle function. (Wolfe,26)</a:t>
            </a:r>
          </a:p>
          <a:p>
            <a:pPr>
              <a:buFont typeface="Wingdings" panose="05000000000000000000" pitchFamily="2" charset="2"/>
              <a:buChar char="§"/>
            </a:pPr>
            <a:r>
              <a:rPr lang="en-US" dirty="0" smtClean="0"/>
              <a:t>The cerebellum can store movement patterns in neural networks and then can call on them whenever they are needed. A great example of this is when you ride a bike, your muscle memory stores that information so the next time you get on the bike you don’t have to relearn anything or use training wheels.</a:t>
            </a:r>
          </a:p>
          <a:p>
            <a:pPr>
              <a:buFont typeface="Wingdings" panose="05000000000000000000" pitchFamily="2" charset="2"/>
              <a:buChar char="§"/>
            </a:pPr>
            <a:endParaRPr lang="en-US" dirty="0"/>
          </a:p>
        </p:txBody>
      </p:sp>
    </p:spTree>
    <p:extLst>
      <p:ext uri="{BB962C8B-B14F-4D97-AF65-F5344CB8AC3E}">
        <p14:creationId xmlns:p14="http://schemas.microsoft.com/office/powerpoint/2010/main" val="10259344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57199" y="348894"/>
            <a:ext cx="8228013" cy="839179"/>
          </a:xfrm>
        </p:spPr>
        <p:txBody>
          <a:bodyPr/>
          <a:lstStyle/>
          <a:p>
            <a:r>
              <a:rPr lang="en-US" dirty="0" smtClean="0"/>
              <a:t>Work Cited</a:t>
            </a:r>
            <a:endParaRPr lang="en-US" dirty="0"/>
          </a:p>
        </p:txBody>
      </p:sp>
      <p:sp>
        <p:nvSpPr>
          <p:cNvPr id="7" name="Subtitle 6"/>
          <p:cNvSpPr>
            <a:spLocks noGrp="1"/>
          </p:cNvSpPr>
          <p:nvPr>
            <p:ph type="subTitle" idx="1"/>
          </p:nvPr>
        </p:nvSpPr>
        <p:spPr>
          <a:xfrm>
            <a:off x="457199" y="1599512"/>
            <a:ext cx="8228013" cy="4455616"/>
          </a:xfrm>
        </p:spPr>
        <p:txBody>
          <a:bodyPr/>
          <a:lstStyle/>
          <a:p>
            <a:pPr marL="285750" indent="-285750" algn="l">
              <a:buFont typeface="Arial"/>
              <a:buChar char="•"/>
            </a:pPr>
            <a:r>
              <a:rPr lang="en-US" dirty="0"/>
              <a:t>Fields, Dr. Douglas. (2011) Brain Health: How Exercise Can Stimulate the Birth of New Neurons. </a:t>
            </a:r>
            <a:r>
              <a:rPr lang="en-US" dirty="0">
                <a:hlinkClick r:id="rId2"/>
              </a:rPr>
              <a:t>http://www.huffingtonpost.com/dr-douglas-fields/why-does-exercise-stimula_b_788581.html</a:t>
            </a:r>
            <a:endParaRPr lang="en-US" dirty="0"/>
          </a:p>
          <a:p>
            <a:pPr marL="285750" indent="-285750" algn="l">
              <a:buFont typeface="Arial"/>
              <a:buChar char="•"/>
            </a:pPr>
            <a:r>
              <a:rPr lang="en-US" dirty="0" err="1"/>
              <a:t>Godman</a:t>
            </a:r>
            <a:r>
              <a:rPr lang="en-US" dirty="0"/>
              <a:t>, Heidi. (2016) Regular exercise changes the brain to improve memory, thinking skills. </a:t>
            </a:r>
            <a:r>
              <a:rPr lang="en-US" dirty="0">
                <a:hlinkClick r:id="rId3"/>
              </a:rPr>
              <a:t>http://www.health.harvard.edu/blog/regular-exercise-changes-brain-improve-memory-thinking-skills-201404097110</a:t>
            </a:r>
            <a:endParaRPr lang="en-US" dirty="0"/>
          </a:p>
          <a:p>
            <a:pPr marL="285750" indent="-285750" algn="l">
              <a:buFont typeface="Arial"/>
              <a:buChar char="•"/>
            </a:pPr>
            <a:r>
              <a:rPr lang="en-US" dirty="0"/>
              <a:t>Sousa, David A. (2011) How the Brain Learns.</a:t>
            </a:r>
          </a:p>
          <a:p>
            <a:pPr marL="285750" indent="-285750" algn="l">
              <a:buFont typeface="Arial"/>
              <a:buChar char="•"/>
            </a:pPr>
            <a:r>
              <a:rPr lang="en-US" dirty="0" err="1"/>
              <a:t>Willenborg</a:t>
            </a:r>
            <a:r>
              <a:rPr lang="en-US" dirty="0"/>
              <a:t>, Kristie. (2016) Can Physical Exercise Make You Smarter. </a:t>
            </a:r>
            <a:r>
              <a:rPr lang="en-US" dirty="0">
                <a:hlinkClick r:id="rId4"/>
              </a:rPr>
              <a:t>http://thevitalityinstitute.org/can-physical-exercise-make-smarter/</a:t>
            </a:r>
            <a:endParaRPr lang="en-US" dirty="0"/>
          </a:p>
          <a:p>
            <a:pPr marL="285750" indent="-285750" algn="l">
              <a:buFont typeface="Arial"/>
              <a:buChar char="•"/>
            </a:pPr>
            <a:r>
              <a:rPr lang="en-US" dirty="0" smtClean="0"/>
              <a:t>Wolfe, Patricia. (2010) Brain Matters: Translating Research into Classroom Practice.</a:t>
            </a:r>
          </a:p>
          <a:p>
            <a:pPr algn="l"/>
            <a:endParaRPr lang="en-US" dirty="0"/>
          </a:p>
        </p:txBody>
      </p:sp>
    </p:spTree>
    <p:extLst>
      <p:ext uri="{BB962C8B-B14F-4D97-AF65-F5344CB8AC3E}">
        <p14:creationId xmlns:p14="http://schemas.microsoft.com/office/powerpoint/2010/main" val="2951202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Cerebellum</a:t>
            </a:r>
            <a:endParaRPr lang="en-US" dirty="0"/>
          </a:p>
        </p:txBody>
      </p:sp>
      <p:sp>
        <p:nvSpPr>
          <p:cNvPr id="6" name="Content Placeholder 5"/>
          <p:cNvSpPr>
            <a:spLocks noGrp="1"/>
          </p:cNvSpPr>
          <p:nvPr>
            <p:ph idx="1"/>
          </p:nvPr>
        </p:nvSpPr>
        <p:spPr>
          <a:xfrm>
            <a:off x="739775" y="2479148"/>
            <a:ext cx="7662864" cy="4087906"/>
          </a:xfrm>
        </p:spPr>
        <p:txBody>
          <a:bodyPr>
            <a:normAutofit fontScale="77500" lnSpcReduction="20000"/>
          </a:bodyPr>
          <a:lstStyle/>
          <a:p>
            <a:pPr>
              <a:buFont typeface="Wingdings" panose="05000000000000000000" pitchFamily="2" charset="2"/>
              <a:buChar char="§"/>
            </a:pPr>
            <a:r>
              <a:rPr lang="en-US" sz="2800" dirty="0" smtClean="0"/>
              <a:t>The Cerebellum processes all of the information that is received in the movement like the muscular contractions in 1/50</a:t>
            </a:r>
            <a:r>
              <a:rPr lang="en-US" sz="2800" baseline="30000" dirty="0" smtClean="0"/>
              <a:t>th</a:t>
            </a:r>
            <a:r>
              <a:rPr lang="en-US" sz="2800" dirty="0" smtClean="0"/>
              <a:t> of a second. The Cerebellum computes the contribution that various muscles will have to make to perform that movement and sends the correct messages to those muscles; which then make the necessary adjustments for completion of the action. (Wolfe, 26)</a:t>
            </a:r>
          </a:p>
          <a:p>
            <a:pPr>
              <a:buFont typeface="Wingdings" panose="05000000000000000000" pitchFamily="2" charset="2"/>
              <a:buChar char="§"/>
            </a:pPr>
            <a:r>
              <a:rPr lang="en-US" sz="2800" dirty="0" smtClean="0"/>
              <a:t>Information to the Cerebellum can also be received from the motor cortex, spinal cord, muscles and organs of balance in the vestibular area of the brain. (Wolfe, 27)</a:t>
            </a:r>
          </a:p>
          <a:p>
            <a:pPr>
              <a:buFont typeface="Wingdings" panose="05000000000000000000" pitchFamily="2" charset="2"/>
              <a:buChar char="§"/>
            </a:pPr>
            <a:r>
              <a:rPr lang="en-US" sz="2800" dirty="0" smtClean="0"/>
              <a:t>Having different receiving points allows the cerebellum to continually change the activity in the motor pathways that are required for keeping our bodies upright. (Wolfe, 27)</a:t>
            </a:r>
          </a:p>
          <a:p>
            <a:pPr>
              <a:buFont typeface="Wingdings" panose="05000000000000000000" pitchFamily="2" charset="2"/>
              <a:buChar char="§"/>
            </a:pPr>
            <a:endParaRPr lang="en-US" dirty="0"/>
          </a:p>
        </p:txBody>
      </p:sp>
    </p:spTree>
    <p:extLst>
      <p:ext uri="{BB962C8B-B14F-4D97-AF65-F5344CB8AC3E}">
        <p14:creationId xmlns:p14="http://schemas.microsoft.com/office/powerpoint/2010/main" val="1011236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Cerebellum</a:t>
            </a:r>
            <a:endParaRPr lang="en-US" dirty="0"/>
          </a:p>
        </p:txBody>
      </p:sp>
      <p:sp>
        <p:nvSpPr>
          <p:cNvPr id="3" name="Content Placeholder 2"/>
          <p:cNvSpPr>
            <a:spLocks noGrp="1"/>
          </p:cNvSpPr>
          <p:nvPr>
            <p:ph idx="1"/>
          </p:nvPr>
        </p:nvSpPr>
        <p:spPr>
          <a:xfrm>
            <a:off x="739775" y="2493818"/>
            <a:ext cx="7662864" cy="4059382"/>
          </a:xfrm>
        </p:spPr>
        <p:txBody>
          <a:bodyPr>
            <a:normAutofit lnSpcReduction="10000"/>
          </a:bodyPr>
          <a:lstStyle/>
          <a:p>
            <a:pPr>
              <a:buFont typeface="Wingdings" panose="05000000000000000000" pitchFamily="2" charset="2"/>
              <a:buChar char="§"/>
            </a:pPr>
            <a:r>
              <a:rPr lang="en-US" dirty="0" smtClean="0"/>
              <a:t>Coordinates the performance of learned motor skills like walking, driving a car, swinging a golf club, or tying a shoelace. (Sousa,237)</a:t>
            </a:r>
          </a:p>
          <a:p>
            <a:pPr>
              <a:buFont typeface="Wingdings" panose="05000000000000000000" pitchFamily="2" charset="2"/>
              <a:buChar char="§"/>
            </a:pPr>
            <a:r>
              <a:rPr lang="en-US" dirty="0" smtClean="0"/>
              <a:t>Newer scans have shown that the Cerebellum can do much more then what is mentioned above. The Cerebellums nerve fibers are able to communicate with other areas of the cerebrum. (Sousa, 237)</a:t>
            </a:r>
          </a:p>
          <a:p>
            <a:pPr>
              <a:buFont typeface="Wingdings" panose="05000000000000000000" pitchFamily="2" charset="2"/>
              <a:buChar char="§"/>
            </a:pPr>
            <a:r>
              <a:rPr lang="en-US" dirty="0" smtClean="0"/>
              <a:t>The Cerebellum plays a role in long-term memory, attention, spatial perception, impulse control and the cognitive functions of the frontal lobe. These are the same areas that are stimulated when learning. (Sousa,237)</a:t>
            </a:r>
            <a:endParaRPr lang="en-US" dirty="0"/>
          </a:p>
        </p:txBody>
      </p:sp>
    </p:spTree>
    <p:extLst>
      <p:ext uri="{BB962C8B-B14F-4D97-AF65-F5344CB8AC3E}">
        <p14:creationId xmlns:p14="http://schemas.microsoft.com/office/powerpoint/2010/main" val="585726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Cerebellum</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smtClean="0"/>
              <a:t>The Cerebellum is what allows us to move around without having to actually focus on moving, because of it’s ability to remember all different kinds of muscle memory. We are then able to focus on other things like a game plan in a basketball game or which road should I turn onto while riding </a:t>
            </a:r>
            <a:r>
              <a:rPr lang="en-US" dirty="0"/>
              <a:t>a</a:t>
            </a:r>
            <a:r>
              <a:rPr lang="en-US" dirty="0" smtClean="0"/>
              <a:t> bike. Essentially the Cerebellum leaves the conscious mind free to do and think about other things.</a:t>
            </a:r>
            <a:endParaRPr lang="en-US" dirty="0"/>
          </a:p>
        </p:txBody>
      </p:sp>
    </p:spTree>
    <p:extLst>
      <p:ext uri="{BB962C8B-B14F-4D97-AF65-F5344CB8AC3E}">
        <p14:creationId xmlns:p14="http://schemas.microsoft.com/office/powerpoint/2010/main" val="1600600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Cerebellum</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smtClean="0"/>
              <a:t>There has also been a correlation with the Cerebellum and working memory, speech tasks and emotional processing. (Sousa, 237)</a:t>
            </a:r>
          </a:p>
          <a:p>
            <a:pPr>
              <a:buFont typeface="Wingdings" panose="05000000000000000000" pitchFamily="2" charset="2"/>
              <a:buChar char="§"/>
            </a:pPr>
            <a:r>
              <a:rPr lang="en-US" b="1" dirty="0" smtClean="0"/>
              <a:t>The </a:t>
            </a:r>
            <a:r>
              <a:rPr lang="en-US" b="1" dirty="0"/>
              <a:t>more the Cerebellum is researched, the more of the realization that movement is linked to learning and memory</a:t>
            </a:r>
            <a:r>
              <a:rPr lang="en-US" b="1" dirty="0" smtClean="0"/>
              <a:t>. </a:t>
            </a:r>
            <a:r>
              <a:rPr lang="en-US" dirty="0" smtClean="0"/>
              <a:t>(Sousa, 237)</a:t>
            </a:r>
          </a:p>
          <a:p>
            <a:pPr>
              <a:buFont typeface="Wingdings" panose="05000000000000000000" pitchFamily="2" charset="2"/>
              <a:buChar char="§"/>
            </a:pPr>
            <a:endParaRPr lang="en-US" dirty="0" smtClean="0"/>
          </a:p>
          <a:p>
            <a:pPr>
              <a:buFont typeface="Wingdings" panose="05000000000000000000" pitchFamily="2" charset="2"/>
              <a:buChar char="§"/>
            </a:pPr>
            <a:endParaRPr lang="en-US" dirty="0"/>
          </a:p>
        </p:txBody>
      </p:sp>
    </p:spTree>
    <p:extLst>
      <p:ext uri="{BB962C8B-B14F-4D97-AF65-F5344CB8AC3E}">
        <p14:creationId xmlns:p14="http://schemas.microsoft.com/office/powerpoint/2010/main" val="380346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Thinking better on your feet</a:t>
            </a:r>
            <a:endParaRPr lang="en-US" dirty="0"/>
          </a:p>
        </p:txBody>
      </p:sp>
      <p:sp>
        <p:nvSpPr>
          <p:cNvPr id="3" name="Content Placeholder 2"/>
          <p:cNvSpPr>
            <a:spLocks noGrp="1"/>
          </p:cNvSpPr>
          <p:nvPr>
            <p:ph idx="1"/>
          </p:nvPr>
        </p:nvSpPr>
        <p:spPr>
          <a:xfrm>
            <a:off x="739775" y="2770094"/>
            <a:ext cx="7662864" cy="3977070"/>
          </a:xfrm>
        </p:spPr>
        <p:txBody>
          <a:bodyPr>
            <a:normAutofit lnSpcReduction="10000"/>
          </a:bodyPr>
          <a:lstStyle/>
          <a:p>
            <a:pPr>
              <a:buFont typeface="Wingdings" panose="05000000000000000000" pitchFamily="2" charset="2"/>
              <a:buChar char="§"/>
            </a:pPr>
            <a:r>
              <a:rPr lang="en-US" dirty="0" smtClean="0"/>
              <a:t>Studies show that physical activity increases the amount of oxygen in the blood, which the brain needs for fuel. (Sousa, 238)</a:t>
            </a:r>
          </a:p>
          <a:p>
            <a:pPr>
              <a:buFont typeface="Wingdings" panose="05000000000000000000" pitchFamily="2" charset="2"/>
              <a:buChar char="§"/>
            </a:pPr>
            <a:r>
              <a:rPr lang="en-US" dirty="0" smtClean="0"/>
              <a:t>Studies confirm that higher concentrations of oxygen in the blood significantly enhance cognitive performance in healthy young adults. (Sousa, 238)</a:t>
            </a:r>
          </a:p>
          <a:p>
            <a:pPr>
              <a:buFont typeface="Wingdings" panose="05000000000000000000" pitchFamily="2" charset="2"/>
              <a:buChar char="§"/>
            </a:pPr>
            <a:r>
              <a:rPr lang="en-US" dirty="0" smtClean="0"/>
              <a:t>Students are able to recall more words from a list and perform visual and spatial tasks faster. (Sousa, 238)</a:t>
            </a:r>
          </a:p>
          <a:p>
            <a:pPr>
              <a:buFont typeface="Wingdings" panose="05000000000000000000" pitchFamily="2" charset="2"/>
              <a:buChar char="§"/>
            </a:pPr>
            <a:r>
              <a:rPr lang="en-US" dirty="0" smtClean="0"/>
              <a:t>Creative solutions to complex problems can happen just by taking a walk. (Sousa, 238)</a:t>
            </a:r>
            <a:endParaRPr lang="en-US" dirty="0"/>
          </a:p>
        </p:txBody>
      </p:sp>
    </p:spTree>
    <p:extLst>
      <p:ext uri="{BB962C8B-B14F-4D97-AF65-F5344CB8AC3E}">
        <p14:creationId xmlns:p14="http://schemas.microsoft.com/office/powerpoint/2010/main" val="1301953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57075" y="260885"/>
            <a:ext cx="6400800" cy="1362075"/>
          </a:xfrm>
        </p:spPr>
        <p:txBody>
          <a:bodyPr/>
          <a:lstStyle/>
          <a:p>
            <a:pPr algn="ctr"/>
            <a:r>
              <a:rPr lang="en-US" dirty="0" smtClean="0"/>
              <a:t>What Exercise can do for the body</a:t>
            </a:r>
            <a:endParaRPr lang="en-US" dirty="0"/>
          </a:p>
        </p:txBody>
      </p:sp>
      <p:sp>
        <p:nvSpPr>
          <p:cNvPr id="8" name="Text Placeholder 7"/>
          <p:cNvSpPr>
            <a:spLocks noGrp="1"/>
          </p:cNvSpPr>
          <p:nvPr>
            <p:ph type="body" idx="1"/>
          </p:nvPr>
        </p:nvSpPr>
        <p:spPr>
          <a:xfrm>
            <a:off x="2943401" y="1922834"/>
            <a:ext cx="4729885" cy="3951646"/>
          </a:xfrm>
        </p:spPr>
        <p:txBody>
          <a:bodyPr>
            <a:normAutofit/>
          </a:bodyPr>
          <a:lstStyle/>
          <a:p>
            <a:pPr marL="285750" indent="-285750" algn="l">
              <a:buFont typeface="Arial"/>
              <a:buChar char="•"/>
            </a:pPr>
            <a:r>
              <a:rPr lang="en-US" dirty="0" smtClean="0"/>
              <a:t>Increased oxygen flow to the bloodstream (93).</a:t>
            </a:r>
          </a:p>
          <a:p>
            <a:pPr marL="285750" indent="-285750">
              <a:buFont typeface="Arial"/>
              <a:buChar char="•"/>
            </a:pPr>
            <a:endParaRPr lang="en-US" dirty="0" smtClean="0"/>
          </a:p>
          <a:p>
            <a:pPr marL="285750" indent="-285750" algn="l">
              <a:buFont typeface="Arial"/>
              <a:buChar char="•"/>
            </a:pPr>
            <a:r>
              <a:rPr lang="en-US" dirty="0" smtClean="0"/>
              <a:t>The release of IGF-1, which triggers the release of brain-derived </a:t>
            </a:r>
            <a:r>
              <a:rPr lang="en-US" dirty="0" err="1" smtClean="0"/>
              <a:t>neurotrophic</a:t>
            </a:r>
            <a:r>
              <a:rPr lang="en-US" dirty="0" smtClean="0"/>
              <a:t> factor which stimulates neural growth and learning (94).</a:t>
            </a:r>
          </a:p>
          <a:p>
            <a:pPr marL="285750" indent="-285750">
              <a:buFont typeface="Arial"/>
              <a:buChar char="•"/>
            </a:pPr>
            <a:endParaRPr lang="en-US" dirty="0" smtClean="0"/>
          </a:p>
          <a:p>
            <a:pPr marL="285750" indent="-285750" algn="l">
              <a:buFont typeface="Arial"/>
              <a:buChar char="•"/>
            </a:pPr>
            <a:r>
              <a:rPr lang="en-US" dirty="0" smtClean="0"/>
              <a:t>Exercise can induce neurogenesis (95).</a:t>
            </a:r>
          </a:p>
          <a:p>
            <a:pPr marL="285750" indent="-285750">
              <a:buFont typeface="Arial"/>
              <a:buChar char="•"/>
            </a:pPr>
            <a:endParaRPr lang="en-US" dirty="0" smtClean="0"/>
          </a:p>
          <a:p>
            <a:pPr marL="285750" indent="-285750">
              <a:buFont typeface="Arial"/>
              <a:buChar char="•"/>
            </a:pPr>
            <a:endParaRPr lang="en-US" dirty="0"/>
          </a:p>
        </p:txBody>
      </p:sp>
      <p:pic>
        <p:nvPicPr>
          <p:cNvPr id="9" name="Picture 8"/>
          <p:cNvPicPr>
            <a:picLocks noChangeAspect="1"/>
          </p:cNvPicPr>
          <p:nvPr/>
        </p:nvPicPr>
        <p:blipFill>
          <a:blip r:embed="rId2"/>
          <a:stretch>
            <a:fillRect/>
          </a:stretch>
        </p:blipFill>
        <p:spPr>
          <a:xfrm>
            <a:off x="0" y="1922834"/>
            <a:ext cx="2990219" cy="2731066"/>
          </a:xfrm>
          <a:prstGeom prst="rect">
            <a:avLst/>
          </a:prstGeom>
        </p:spPr>
      </p:pic>
    </p:spTree>
    <p:extLst>
      <p:ext uri="{BB962C8B-B14F-4D97-AF65-F5344CB8AC3E}">
        <p14:creationId xmlns:p14="http://schemas.microsoft.com/office/powerpoint/2010/main" val="4043271260"/>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Genesis.thmx</Template>
  <TotalTime>6534</TotalTime>
  <Words>1770</Words>
  <Application>Microsoft Office PowerPoint</Application>
  <PresentationFormat>On-screen Show (4:3)</PresentationFormat>
  <Paragraphs>132</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Calisto MT</vt:lpstr>
      <vt:lpstr>Wingdings</vt:lpstr>
      <vt:lpstr>Genesis</vt:lpstr>
      <vt:lpstr> Exercise and the Mind</vt:lpstr>
      <vt:lpstr>The Cerebellum</vt:lpstr>
      <vt:lpstr>The Cerebellum</vt:lpstr>
      <vt:lpstr>The Cerebellum</vt:lpstr>
      <vt:lpstr>The Cerebellum</vt:lpstr>
      <vt:lpstr>Cerebellum</vt:lpstr>
      <vt:lpstr>The Cerebellum</vt:lpstr>
      <vt:lpstr>Thinking better on your feet</vt:lpstr>
      <vt:lpstr>What Exercise can do for the body</vt:lpstr>
      <vt:lpstr>1. Increased Oxygen flow</vt:lpstr>
      <vt:lpstr>The Study</vt:lpstr>
      <vt:lpstr> </vt:lpstr>
      <vt:lpstr>Brain-Derived Neurotrophic Factor</vt:lpstr>
      <vt:lpstr>Hippocampus</vt:lpstr>
      <vt:lpstr>Neuron</vt:lpstr>
      <vt:lpstr>3. Exercise and neurogenesis</vt:lpstr>
      <vt:lpstr>Dentate Gyrus and Olfactory bulb</vt:lpstr>
      <vt:lpstr>Olfactory Bulb</vt:lpstr>
      <vt:lpstr>Dentate Gyrus</vt:lpstr>
      <vt:lpstr>Exercise on your psychosis part 1</vt:lpstr>
      <vt:lpstr>Exercise on your psychosis part 2</vt:lpstr>
      <vt:lpstr>The way the brain learns with exercise</vt:lpstr>
      <vt:lpstr>Schedule Homework breaks</vt:lpstr>
      <vt:lpstr>Ways to increase your students attention in the classroom</vt:lpstr>
      <vt:lpstr>Activities you can do in the classroom</vt:lpstr>
      <vt:lpstr>Movement is connected to Cognitive learning</vt:lpstr>
      <vt:lpstr>What to do next?</vt:lpstr>
      <vt:lpstr>Ways to integrate exercise in the classroom</vt:lpstr>
      <vt:lpstr>Conclusion</vt:lpstr>
      <vt:lpstr>Work Cited</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Exercise and the Mind</dc:title>
  <dc:creator>Brandon Richards</dc:creator>
  <cp:lastModifiedBy>KK Drieberg</cp:lastModifiedBy>
  <cp:revision>42</cp:revision>
  <dcterms:created xsi:type="dcterms:W3CDTF">2017-03-19T06:25:51Z</dcterms:created>
  <dcterms:modified xsi:type="dcterms:W3CDTF">2017-03-26T05:24:49Z</dcterms:modified>
</cp:coreProperties>
</file>