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259" r:id="rId2"/>
    <p:sldId id="281" r:id="rId3"/>
    <p:sldId id="261" r:id="rId4"/>
    <p:sldId id="287" r:id="rId5"/>
    <p:sldId id="286" r:id="rId6"/>
    <p:sldId id="319" r:id="rId7"/>
    <p:sldId id="290" r:id="rId8"/>
    <p:sldId id="315" r:id="rId9"/>
    <p:sldId id="318" r:id="rId10"/>
    <p:sldId id="293" r:id="rId11"/>
    <p:sldId id="289" r:id="rId12"/>
    <p:sldId id="323" r:id="rId13"/>
    <p:sldId id="295" r:id="rId14"/>
    <p:sldId id="316" r:id="rId15"/>
    <p:sldId id="321" r:id="rId16"/>
    <p:sldId id="317" r:id="rId17"/>
    <p:sldId id="294" r:id="rId18"/>
    <p:sldId id="296" r:id="rId19"/>
    <p:sldId id="297" r:id="rId20"/>
    <p:sldId id="291" r:id="rId21"/>
    <p:sldId id="298" r:id="rId22"/>
    <p:sldId id="299" r:id="rId23"/>
    <p:sldId id="300" r:id="rId24"/>
    <p:sldId id="301" r:id="rId25"/>
    <p:sldId id="324" r:id="rId26"/>
    <p:sldId id="302" r:id="rId27"/>
    <p:sldId id="303" r:id="rId28"/>
    <p:sldId id="304" r:id="rId29"/>
    <p:sldId id="305" r:id="rId30"/>
    <p:sldId id="307" r:id="rId31"/>
    <p:sldId id="308" r:id="rId32"/>
    <p:sldId id="309" r:id="rId33"/>
    <p:sldId id="311" r:id="rId34"/>
    <p:sldId id="312" r:id="rId35"/>
    <p:sldId id="313" r:id="rId36"/>
    <p:sldId id="314" r:id="rId37"/>
    <p:sldId id="325" r:id="rId38"/>
    <p:sldId id="322" r:id="rId39"/>
    <p:sldId id="276"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81"/>
            <p14:sldId id="261"/>
            <p14:sldId id="287"/>
            <p14:sldId id="286"/>
            <p14:sldId id="319"/>
            <p14:sldId id="290"/>
            <p14:sldId id="315"/>
            <p14:sldId id="318"/>
            <p14:sldId id="293"/>
            <p14:sldId id="289"/>
            <p14:sldId id="323"/>
            <p14:sldId id="295"/>
            <p14:sldId id="316"/>
            <p14:sldId id="321"/>
            <p14:sldId id="317"/>
            <p14:sldId id="294"/>
            <p14:sldId id="296"/>
            <p14:sldId id="297"/>
            <p14:sldId id="291"/>
            <p14:sldId id="298"/>
            <p14:sldId id="299"/>
            <p14:sldId id="300"/>
            <p14:sldId id="301"/>
            <p14:sldId id="324"/>
            <p14:sldId id="302"/>
            <p14:sldId id="303"/>
            <p14:sldId id="304"/>
            <p14:sldId id="305"/>
            <p14:sldId id="307"/>
            <p14:sldId id="308"/>
            <p14:sldId id="309"/>
            <p14:sldId id="311"/>
            <p14:sldId id="312"/>
            <p14:sldId id="313"/>
            <p14:sldId id="314"/>
            <p14:sldId id="325"/>
            <p14:sldId id="322"/>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43" d="100"/>
          <a:sy n="43" d="100"/>
        </p:scale>
        <p:origin x="564" y="6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128"/>
    </p:cViewPr>
  </p:sorterViewPr>
  <p:notesViewPr>
    <p:cSldViewPr>
      <p:cViewPr varScale="1">
        <p:scale>
          <a:sx n="83" d="100"/>
          <a:sy n="83" d="100"/>
        </p:scale>
        <p:origin x="-314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83FDC75-7F73-4A4A-A77C-09AADF00E0EA}" type="datetimeFigureOut">
              <a:rPr lang="en-US" smtClean="0"/>
              <a:pPr/>
              <a:t>5/7/2016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787998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8AEF76B-3757-4A0B-AF93-28494465C1DD}" type="datetimeFigureOut">
              <a:rPr lang="en-US" smtClean="0"/>
              <a:pPr/>
              <a:t>5/7/2016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78161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317844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u="sng" dirty="0" smtClean="0"/>
              <a:t>Cortex</a:t>
            </a:r>
            <a:r>
              <a:rPr lang="en-US" dirty="0" smtClean="0"/>
              <a:t> - outermost covering of the brain consisting of densely packed neurons, responsible for higher thought processes and interpretation of sensory input.  </a:t>
            </a:r>
            <a:r>
              <a:rPr lang="en-US" u="sng" dirty="0" err="1" smtClean="0"/>
              <a:t>Corticalization</a:t>
            </a:r>
            <a:r>
              <a:rPr lang="en-US" dirty="0" smtClean="0"/>
              <a:t> – wrinkling of the cortex. Allows a much larger area of cortical cells to exist in the small space inside the skull.</a:t>
            </a:r>
          </a:p>
          <a:p>
            <a:pPr>
              <a:lnSpc>
                <a:spcPct val="80000"/>
              </a:lnSpc>
              <a:buClr>
                <a:schemeClr val="tx1"/>
              </a:buClr>
            </a:pPr>
            <a:r>
              <a:rPr lang="en-US" sz="2200" u="sng" dirty="0" smtClean="0"/>
              <a:t>Occipital lobe</a:t>
            </a:r>
            <a:r>
              <a:rPr lang="en-US" sz="2200" dirty="0" smtClean="0"/>
              <a:t> - section of the brain located at the rear and bottom of each cerebral hemisphere containing the visual centers of the brain.</a:t>
            </a:r>
          </a:p>
          <a:p>
            <a:pPr lvl="1">
              <a:lnSpc>
                <a:spcPct val="80000"/>
              </a:lnSpc>
              <a:buClr>
                <a:schemeClr val="tx1"/>
              </a:buClr>
            </a:pPr>
            <a:r>
              <a:rPr lang="en-US" sz="2200" u="sng" dirty="0" smtClean="0"/>
              <a:t>Primary visual cortex</a:t>
            </a:r>
            <a:r>
              <a:rPr lang="en-US" sz="2200" dirty="0" smtClean="0"/>
              <a:t> – processes visual information from the eyes. </a:t>
            </a:r>
            <a:r>
              <a:rPr lang="en-US" sz="2200" u="sng" dirty="0" smtClean="0"/>
              <a:t>Visual association cortex</a:t>
            </a:r>
            <a:r>
              <a:rPr lang="en-US" sz="2200" dirty="0" smtClean="0"/>
              <a:t> – identifies and makes sense of visual information.</a:t>
            </a:r>
          </a:p>
          <a:p>
            <a:pPr>
              <a:lnSpc>
                <a:spcPct val="80000"/>
              </a:lnSpc>
              <a:buClr>
                <a:schemeClr val="tx1"/>
              </a:buClr>
            </a:pPr>
            <a:r>
              <a:rPr lang="en-US" sz="2200" u="sng" dirty="0" smtClean="0"/>
              <a:t>Parietal lobes</a:t>
            </a:r>
            <a:r>
              <a:rPr lang="en-US" sz="2200" dirty="0" smtClean="0"/>
              <a:t> - sections of the brain located at the top and back of each cerebral hemisphere containing the centers for touch, taste, and temperature sensations.</a:t>
            </a:r>
          </a:p>
          <a:p>
            <a:pPr lvl="1">
              <a:lnSpc>
                <a:spcPct val="80000"/>
              </a:lnSpc>
              <a:buClr>
                <a:schemeClr val="tx1"/>
              </a:buClr>
            </a:pPr>
            <a:r>
              <a:rPr lang="en-US" sz="2200" u="sng" dirty="0" smtClean="0"/>
              <a:t>Somatosensory cortex</a:t>
            </a:r>
            <a:r>
              <a:rPr lang="en-US" sz="2200" dirty="0" smtClean="0"/>
              <a:t> - area of neurons running down the front of the parietal lobes responsible for processing information from the skin and internal body receptors for touch, temperature, body position, and possibly taste.</a:t>
            </a:r>
          </a:p>
          <a:p>
            <a:pPr>
              <a:lnSpc>
                <a:spcPct val="80000"/>
              </a:lnSpc>
              <a:buClr>
                <a:schemeClr val="tx1"/>
              </a:buClr>
            </a:pPr>
            <a:r>
              <a:rPr lang="en-US" sz="2000" u="sng" dirty="0" smtClean="0"/>
              <a:t>Temporal lobes</a:t>
            </a:r>
            <a:r>
              <a:rPr lang="en-US" sz="2000" dirty="0" smtClean="0"/>
              <a:t> - areas of the cortex located just behind the temples containing the neurons responsible for the sense of hearing and meaningful speech.</a:t>
            </a:r>
          </a:p>
          <a:p>
            <a:pPr lvl="1">
              <a:lnSpc>
                <a:spcPct val="80000"/>
              </a:lnSpc>
              <a:buClr>
                <a:schemeClr val="tx1"/>
              </a:buClr>
            </a:pPr>
            <a:r>
              <a:rPr lang="en-US" sz="2000" u="sng" dirty="0" smtClean="0"/>
              <a:t>Primary auditory cortex</a:t>
            </a:r>
            <a:r>
              <a:rPr lang="en-US" sz="2000" dirty="0" smtClean="0"/>
              <a:t> – processes auditory information from the ears.</a:t>
            </a:r>
          </a:p>
          <a:p>
            <a:pPr lvl="1">
              <a:lnSpc>
                <a:spcPct val="80000"/>
              </a:lnSpc>
              <a:buClr>
                <a:schemeClr val="tx1"/>
              </a:buClr>
            </a:pPr>
            <a:r>
              <a:rPr lang="en-US" sz="2000" u="sng" dirty="0" smtClean="0"/>
              <a:t>Auditory association cortex</a:t>
            </a:r>
            <a:r>
              <a:rPr lang="en-US" sz="2000" dirty="0" smtClean="0"/>
              <a:t> – identifies and makes sense of auditory information.</a:t>
            </a:r>
          </a:p>
          <a:p>
            <a:pPr>
              <a:lnSpc>
                <a:spcPct val="80000"/>
              </a:lnSpc>
              <a:buClr>
                <a:schemeClr val="tx1"/>
              </a:buClr>
            </a:pPr>
            <a:r>
              <a:rPr lang="en-US" sz="2000" u="sng" dirty="0" smtClean="0"/>
              <a:t>Frontal lobes</a:t>
            </a:r>
            <a:r>
              <a:rPr lang="en-US" sz="2000" dirty="0" smtClean="0"/>
              <a:t> - </a:t>
            </a:r>
            <a:r>
              <a:rPr lang="en-US" sz="2400" dirty="0" smtClean="0"/>
              <a:t>areas of the cortex located in the front and top of the brain, responsible for higher mental processes and decision making as well as the production of fluent speech. This</a:t>
            </a:r>
            <a:r>
              <a:rPr lang="en-US" sz="2400" baseline="0" dirty="0" smtClean="0"/>
              <a:t> is where executive functioning takes place.</a:t>
            </a:r>
            <a:endParaRPr lang="en-US" sz="2400" dirty="0" smtClean="0"/>
          </a:p>
          <a:p>
            <a:pPr lvl="1">
              <a:lnSpc>
                <a:spcPct val="80000"/>
              </a:lnSpc>
              <a:buClr>
                <a:schemeClr val="tx1"/>
              </a:buClr>
            </a:pPr>
            <a:r>
              <a:rPr lang="en-US" sz="2000" u="sng" dirty="0" smtClean="0"/>
              <a:t>Motor cortex</a:t>
            </a:r>
            <a:r>
              <a:rPr lang="en-US" sz="2000" dirty="0" smtClean="0"/>
              <a:t> - section of the frontal lobe located at the back, responsible for sending motor commands to the muscles of the somatic nervous system.</a:t>
            </a:r>
            <a:endParaRPr lang="en-US" sz="1800" dirty="0" smtClean="0"/>
          </a:p>
          <a:p>
            <a:pPr lvl="1">
              <a:lnSpc>
                <a:spcPct val="80000"/>
              </a:lnSpc>
              <a:buClr>
                <a:schemeClr val="tx1"/>
              </a:buClr>
            </a:pPr>
            <a:endParaRPr lang="en-US" sz="2200" dirty="0" smtClean="0"/>
          </a:p>
          <a:p>
            <a:pPr lvl="1">
              <a:buClr>
                <a:schemeClr val="tx1"/>
              </a:buClr>
            </a:pPr>
            <a:endParaRPr lang="en-US" u="sng"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426950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Clr>
                <a:schemeClr val="tx1"/>
              </a:buClr>
            </a:pPr>
            <a:r>
              <a:rPr lang="en-US" sz="2800" u="sng" dirty="0" smtClean="0"/>
              <a:t>Limbic system</a:t>
            </a:r>
          </a:p>
          <a:p>
            <a:pPr lvl="1">
              <a:lnSpc>
                <a:spcPct val="80000"/>
              </a:lnSpc>
              <a:buClr>
                <a:schemeClr val="tx1"/>
              </a:buClr>
            </a:pPr>
            <a:r>
              <a:rPr lang="en-US" sz="2400" u="sng" dirty="0" smtClean="0"/>
              <a:t>Hypothalamus</a:t>
            </a:r>
            <a:r>
              <a:rPr lang="en-US" sz="2400" b="1" dirty="0" smtClean="0"/>
              <a:t> - </a:t>
            </a:r>
            <a:r>
              <a:rPr lang="en-US" sz="2400" dirty="0" smtClean="0"/>
              <a:t>small structure in the brain located below the thalamus and directly above the pituitary gland, responsible for motivational behavior such as sleep, hunger, thirst, and sex.</a:t>
            </a:r>
          </a:p>
          <a:p>
            <a:pPr lvl="2">
              <a:lnSpc>
                <a:spcPct val="80000"/>
              </a:lnSpc>
              <a:buClr>
                <a:schemeClr val="tx1"/>
              </a:buClr>
            </a:pPr>
            <a:r>
              <a:rPr lang="en-US" sz="2000" dirty="0" smtClean="0"/>
              <a:t>Sits above and controls the </a:t>
            </a:r>
            <a:r>
              <a:rPr lang="en-US" sz="2000" u="sng" dirty="0" smtClean="0"/>
              <a:t>pituitary gland</a:t>
            </a:r>
            <a:r>
              <a:rPr lang="en-US" sz="2000" dirty="0" smtClean="0"/>
              <a:t> (master endocrine gland).</a:t>
            </a:r>
          </a:p>
          <a:p>
            <a:pPr lvl="1">
              <a:lnSpc>
                <a:spcPct val="80000"/>
              </a:lnSpc>
              <a:buClr>
                <a:schemeClr val="tx1"/>
              </a:buClr>
            </a:pPr>
            <a:r>
              <a:rPr lang="en-US" sz="2400" u="sng" dirty="0" smtClean="0"/>
              <a:t>Hippocampus</a:t>
            </a:r>
            <a:r>
              <a:rPr lang="en-US" sz="2400" dirty="0" smtClean="0"/>
              <a:t> - curved structure located within each temporal lobe, responsible for the formation of long-term memories and the storage of memory for location of objects.</a:t>
            </a:r>
          </a:p>
          <a:p>
            <a:pPr lvl="1">
              <a:lnSpc>
                <a:spcPct val="80000"/>
              </a:lnSpc>
              <a:buClr>
                <a:schemeClr val="tx1"/>
              </a:buClr>
            </a:pPr>
            <a:r>
              <a:rPr lang="en-US" sz="2400" u="sng" dirty="0" smtClean="0"/>
              <a:t>Amygdala</a:t>
            </a:r>
            <a:r>
              <a:rPr lang="en-US" sz="2400" dirty="0" smtClean="0"/>
              <a:t> - brain structure located near the hippocampus, responsible for fear responses and memory of fear.</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307687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Neuroplasticity:</a:t>
            </a:r>
            <a:r>
              <a:rPr lang="en-US" sz="1200" b="0" i="0" kern="1200" dirty="0" smtClean="0">
                <a:solidFill>
                  <a:schemeClr val="tx1"/>
                </a:solidFill>
                <a:effectLst/>
                <a:latin typeface="+mn-lt"/>
                <a:ea typeface="+mn-ea"/>
                <a:cs typeface="+mn-cs"/>
              </a:rPr>
              <a:t> The brain's ability to reorganize itself by forming new neural connections throughout life. Neuroplasticity allows the neurons (nerve cells) in the brain to compensate for injury and disease and to adjust their activities in response to new situations or to changes in their environment.</a:t>
            </a:r>
          </a:p>
          <a:p>
            <a:r>
              <a:rPr lang="en-US" sz="1200" b="0" i="0" kern="1200" dirty="0" smtClean="0">
                <a:solidFill>
                  <a:schemeClr val="tx1"/>
                </a:solidFill>
                <a:effectLst/>
                <a:latin typeface="+mn-lt"/>
                <a:ea typeface="+mn-ea"/>
                <a:cs typeface="+mn-cs"/>
              </a:rPr>
              <a:t>Brain reorganization takes place by mechanisms such as "axonal sprouting" in which undamaged axons grow new nerve endings to reconnect neurons whose links were injured or severed. Undamaged axons can also sprout nerve endings and connect with other undamaged nerve cells, forming new neural pathways to accomplish a needed function.</a:t>
            </a:r>
          </a:p>
          <a:p>
            <a:r>
              <a:rPr lang="en-US" sz="1200" b="0" i="0" kern="1200" dirty="0" smtClean="0">
                <a:solidFill>
                  <a:schemeClr val="tx1"/>
                </a:solidFill>
                <a:effectLst/>
                <a:latin typeface="+mn-lt"/>
                <a:ea typeface="+mn-ea"/>
                <a:cs typeface="+mn-cs"/>
              </a:rPr>
              <a:t>For example, if one hemisphere of the brain is damaged, the intact hemisphere may take over some of its functions. The brain compensates for damage in effect by reorganizing and forming new connections between intact neurons. In order to reconnect, the neurons need to be stimulated through activity.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extLst>
      <p:ext uri="{BB962C8B-B14F-4D97-AF65-F5344CB8AC3E}">
        <p14:creationId xmlns:p14="http://schemas.microsoft.com/office/powerpoint/2010/main" val="91735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 typeface="Wingdings" pitchFamily="-106" charset="2"/>
              <a:buNone/>
            </a:pPr>
            <a:r>
              <a:rPr lang="en-US" dirty="0" smtClean="0">
                <a:effectLst>
                  <a:outerShdw blurRad="38100" dist="38100" dir="2700000" algn="tl">
                    <a:srgbClr val="7C9BA5"/>
                  </a:outerShdw>
                </a:effectLst>
                <a:latin typeface="Calibri" pitchFamily="-106" charset="0"/>
              </a:rPr>
              <a:t>We all unconsciously repeat important information in conversations</a:t>
            </a:r>
          </a:p>
          <a:p>
            <a:pPr eaLnBrk="1" hangingPunct="1">
              <a:lnSpc>
                <a:spcPct val="90000"/>
              </a:lnSpc>
              <a:buFont typeface="Wingdings" pitchFamily="-106" charset="2"/>
              <a:buNone/>
            </a:pPr>
            <a:r>
              <a:rPr lang="en-US" dirty="0" smtClean="0">
                <a:effectLst>
                  <a:outerShdw blurRad="38100" dist="38100" dir="2700000" algn="tl">
                    <a:srgbClr val="7C9BA5"/>
                  </a:outerShdw>
                </a:effectLst>
                <a:latin typeface="Calibri" pitchFamily="-106" charset="0"/>
              </a:rPr>
              <a:t>All cultures teach important stories by verbal repetition</a:t>
            </a:r>
          </a:p>
          <a:p>
            <a:pPr eaLnBrk="1" hangingPunct="1">
              <a:lnSpc>
                <a:spcPct val="90000"/>
              </a:lnSpc>
              <a:buFont typeface="Wingdings" pitchFamily="-106" charset="2"/>
              <a:buNone/>
            </a:pPr>
            <a:r>
              <a:rPr lang="en-US" dirty="0" smtClean="0">
                <a:effectLst>
                  <a:outerShdw blurRad="38100" dist="38100" dir="2700000" algn="tl">
                    <a:srgbClr val="7C9BA5"/>
                  </a:outerShdw>
                </a:effectLst>
                <a:latin typeface="Calibri" pitchFamily="-106" charset="0"/>
              </a:rPr>
              <a:t>Chinese educators were taught to say everything TWICE…</a:t>
            </a:r>
          </a:p>
          <a:p>
            <a:pPr eaLnBrk="1" hangingPunct="1">
              <a:lnSpc>
                <a:spcPct val="90000"/>
              </a:lnSpc>
              <a:buFont typeface="Wingdings" pitchFamily="-106" charset="2"/>
              <a:buNone/>
            </a:pPr>
            <a:r>
              <a:rPr lang="en-US" dirty="0" smtClean="0">
                <a:effectLst>
                  <a:outerShdw blurRad="38100" dist="38100" dir="2700000" algn="tl">
                    <a:srgbClr val="7C9BA5"/>
                  </a:outerShdw>
                </a:effectLst>
                <a:latin typeface="Calibri" pitchFamily="-106" charset="0"/>
              </a:rPr>
              <a:t>Most educators discover that repetition is valuable</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144998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Neural circuits maturing at different ages in the brain</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132563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ILS = Inspiring learning strategies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210674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39</a:t>
            </a:fld>
            <a:endParaRPr lang="en-US" dirty="0" smtClean="0"/>
          </a:p>
        </p:txBody>
      </p:sp>
      <p:sp>
        <p:nvSpPr>
          <p:cNvPr id="40965" name="Rectangle 2"/>
          <p:cNvSpPr>
            <a:spLocks noGrp="1" noRot="1" noChangeAspect="1" noChangeArrowheads="1" noTextEdit="1"/>
          </p:cNvSpPr>
          <p:nvPr>
            <p:ph type="sldImg"/>
          </p:nvPr>
        </p:nvSpPr>
        <p:spPr>
          <a:xfrm>
            <a:off x="1119188" y="457200"/>
            <a:ext cx="4618037" cy="3465513"/>
          </a:xfrm>
          <a:ln/>
        </p:spPr>
      </p:sp>
      <p:sp>
        <p:nvSpPr>
          <p:cNvPr id="40966" name="Rectangle 3"/>
          <p:cNvSpPr>
            <a:spLocks noGrp="1" noChangeArrowheads="1"/>
          </p:cNvSpPr>
          <p:nvPr>
            <p:ph type="body" idx="1"/>
          </p:nvPr>
        </p:nvSpPr>
        <p:spPr>
          <a:xfrm>
            <a:off x="307492" y="4208464"/>
            <a:ext cx="6261652" cy="4670425"/>
          </a:xfrm>
          <a:noFill/>
          <a:ln/>
        </p:spPr>
        <p:txBody>
          <a:bodyPr/>
          <a:lstStyle/>
          <a:p>
            <a:pPr>
              <a:buFontTx/>
              <a:buNone/>
            </a:pPr>
            <a:endParaRPr lang="en-US" dirty="0" smtClean="0"/>
          </a:p>
        </p:txBody>
      </p:sp>
    </p:spTree>
    <p:extLst>
      <p:ext uri="{BB962C8B-B14F-4D97-AF65-F5344CB8AC3E}">
        <p14:creationId xmlns:p14="http://schemas.microsoft.com/office/powerpoint/2010/main" val="360094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a:p>
        </p:txBody>
      </p:sp>
    </p:spTree>
    <p:extLst>
      <p:ext uri="{BB962C8B-B14F-4D97-AF65-F5344CB8AC3E}">
        <p14:creationId xmlns:p14="http://schemas.microsoft.com/office/powerpoint/2010/main" val="106249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extLst>
      <p:ext uri="{BB962C8B-B14F-4D97-AF65-F5344CB8AC3E}">
        <p14:creationId xmlns:p14="http://schemas.microsoft.com/office/powerpoint/2010/main" val="88499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extLst>
      <p:ext uri="{BB962C8B-B14F-4D97-AF65-F5344CB8AC3E}">
        <p14:creationId xmlns:p14="http://schemas.microsoft.com/office/powerpoint/2010/main" val="70122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Neurons - the basic cell that makes up the nervous system and which receives and sends messages within that system. </a:t>
            </a:r>
          </a:p>
          <a:p>
            <a:r>
              <a:rPr lang="en-US" sz="1000" kern="1200" dirty="0" smtClean="0">
                <a:solidFill>
                  <a:schemeClr val="tx1"/>
                </a:solidFill>
                <a:effectLst/>
                <a:latin typeface="+mn-lt"/>
                <a:ea typeface="+mn-ea"/>
                <a:cs typeface="+mn-cs"/>
              </a:rPr>
              <a:t>Parts of a Neuron: Dendrites - branch-like structures that receive messages from other neurons. </a:t>
            </a:r>
          </a:p>
          <a:p>
            <a:r>
              <a:rPr lang="en-US" sz="1000" kern="1200" dirty="0" smtClean="0">
                <a:solidFill>
                  <a:schemeClr val="tx1"/>
                </a:solidFill>
                <a:effectLst/>
                <a:latin typeface="+mn-lt"/>
                <a:ea typeface="+mn-ea"/>
                <a:cs typeface="+mn-cs"/>
              </a:rPr>
              <a:t>Soma - the cell body of the neuron, responsible for maintaining the life of the cell. </a:t>
            </a:r>
          </a:p>
          <a:p>
            <a:r>
              <a:rPr lang="en-US" sz="1000" kern="1200" dirty="0" smtClean="0">
                <a:solidFill>
                  <a:schemeClr val="tx1"/>
                </a:solidFill>
                <a:effectLst/>
                <a:latin typeface="+mn-lt"/>
                <a:ea typeface="+mn-ea"/>
                <a:cs typeface="+mn-cs"/>
              </a:rPr>
              <a:t>Axon - long tube-like structure that carries the neural message to other cells. </a:t>
            </a:r>
          </a:p>
          <a:p>
            <a:r>
              <a:rPr lang="en-US" sz="1000" kern="1200" dirty="0" smtClean="0">
                <a:solidFill>
                  <a:schemeClr val="tx1"/>
                </a:solidFill>
                <a:effectLst/>
                <a:latin typeface="+mn-lt"/>
                <a:ea typeface="+mn-ea"/>
                <a:cs typeface="+mn-cs"/>
              </a:rPr>
              <a:t>Other Types of Brain Cells: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Glial cells - grey fatty cells that: provide support for the neurons to grow on and around, deliver nutrients to neurons, produce myelin to coat axons, Myelin - fatty substances produced by certain glial cells that coat the axons of neurons to insulate, protect, and speed up the neural impulse. clean up waste products and dead neurons.  </a:t>
            </a:r>
          </a:p>
          <a:p>
            <a:r>
              <a:rPr lang="en-US" sz="1000" kern="1200" dirty="0" smtClean="0">
                <a:solidFill>
                  <a:schemeClr val="tx1"/>
                </a:solidFill>
                <a:effectLst/>
                <a:latin typeface="+mn-lt"/>
                <a:ea typeface="+mn-ea"/>
                <a:cs typeface="+mn-cs"/>
              </a:rPr>
              <a:t>Neurons in the Body  - Nerves – bundles of axons in the body that travel together through the body.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316218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000" b="0" i="0" kern="1200" dirty="0" smtClean="0">
                <a:solidFill>
                  <a:schemeClr val="tx1"/>
                </a:solidFill>
                <a:effectLst/>
                <a:latin typeface="+mn-lt"/>
                <a:ea typeface="+mn-ea"/>
                <a:cs typeface="+mn-cs"/>
              </a:rPr>
              <a:t>A little neuroscience 101 here: neurons are the basic cellular building blocks of the brain. A neuron is made up of dendrites, which receives signals from other neurons, the cell body, which processes those signals and the axon, a long “cable” that reaches out and interacts with other neuron’s dendrites. When different parts of the brain communicate and coordinate with each other, they send </a:t>
            </a:r>
            <a:r>
              <a:rPr lang="en-US" sz="1000" b="0" i="1" kern="1200" dirty="0" smtClean="0">
                <a:solidFill>
                  <a:schemeClr val="tx1"/>
                </a:solidFill>
                <a:effectLst/>
                <a:latin typeface="+mn-lt"/>
                <a:ea typeface="+mn-ea"/>
                <a:cs typeface="+mn-cs"/>
              </a:rPr>
              <a:t>nerve impulses, </a:t>
            </a:r>
            <a:r>
              <a:rPr lang="en-US" sz="1000" b="0" i="0" kern="1200" dirty="0" smtClean="0">
                <a:solidFill>
                  <a:schemeClr val="tx1"/>
                </a:solidFill>
                <a:effectLst/>
                <a:latin typeface="+mn-lt"/>
                <a:ea typeface="+mn-ea"/>
                <a:cs typeface="+mn-cs"/>
              </a:rPr>
              <a:t>which are electrical charges that travel down the axon of a neuron, eventually reaching the next neuron in the chain.</a:t>
            </a:r>
          </a:p>
          <a:p>
            <a:pPr fontAlgn="base"/>
            <a:r>
              <a:rPr lang="en-US" sz="1000" b="0" i="0" kern="1200" dirty="0" smtClean="0">
                <a:solidFill>
                  <a:schemeClr val="tx1"/>
                </a:solidFill>
                <a:effectLst/>
                <a:latin typeface="+mn-lt"/>
                <a:ea typeface="+mn-ea"/>
                <a:cs typeface="+mn-cs"/>
              </a:rPr>
              <a:t>Imagine a row of dominos stacked closely together – when a neuron fires, it is like knocking down the first domino in a long chain. This process repeats from neuron to neuron, until the nerve signals reach their destination. These firings happen at incredibly fast speeds, which is why your friends are able to “Like” your witty Facebook status update less than a second after you post it.</a:t>
            </a:r>
          </a:p>
          <a:p>
            <a:pPr fontAlgn="base"/>
            <a:r>
              <a:rPr lang="en-US" sz="1000" b="1" i="0" kern="1200" dirty="0" smtClean="0">
                <a:solidFill>
                  <a:schemeClr val="tx1"/>
                </a:solidFill>
                <a:effectLst/>
                <a:latin typeface="+mn-lt"/>
                <a:ea typeface="+mn-ea"/>
                <a:cs typeface="+mn-cs"/>
              </a:rPr>
              <a:t>How Myelination Affects Nerve Impulses</a:t>
            </a:r>
          </a:p>
          <a:p>
            <a:pPr fontAlgn="base"/>
            <a:r>
              <a:rPr lang="en-US" sz="1000" b="0" i="0" kern="1200" dirty="0" smtClean="0">
                <a:solidFill>
                  <a:schemeClr val="tx1"/>
                </a:solidFill>
                <a:effectLst/>
                <a:latin typeface="+mn-lt"/>
                <a:ea typeface="+mn-ea"/>
                <a:cs typeface="+mn-cs"/>
              </a:rPr>
              <a:t>We sometimes refer to our brains as “grey matter” because from the outside, the brain looks mostly grey – that’s what color our neuron cell bodies appear as. But there is also a lot of “white matter” in our brains that fills nearly 50% of our brains.</a:t>
            </a:r>
          </a:p>
          <a:p>
            <a:pPr fontAlgn="base"/>
            <a:r>
              <a:rPr lang="en-US" sz="1000" b="0" i="0" kern="1200" dirty="0" smtClean="0">
                <a:solidFill>
                  <a:schemeClr val="tx1"/>
                </a:solidFill>
                <a:effectLst/>
                <a:latin typeface="+mn-lt"/>
                <a:ea typeface="+mn-ea"/>
                <a:cs typeface="+mn-cs"/>
              </a:rPr>
              <a:t>That white stuff is myelin, a fatty tissue that covers much of the long axons that extend out of our neurons. Scientists have found that myelination increases the speed and strength of the nerve impulses by forcing the electrical charge to jump across the myelin sheath to the next open spot on the axon.</a:t>
            </a:r>
          </a:p>
          <a:p>
            <a:pPr fontAlgn="base"/>
            <a:r>
              <a:rPr lang="en-US" sz="1000" b="0" i="0" kern="1200" dirty="0" smtClean="0">
                <a:solidFill>
                  <a:schemeClr val="tx1"/>
                </a:solidFill>
                <a:effectLst/>
                <a:latin typeface="+mn-lt"/>
                <a:ea typeface="+mn-ea"/>
                <a:cs typeface="+mn-cs"/>
              </a:rPr>
              <a:t>There’s one final point to make here – how do we know myelin improves performance?</a:t>
            </a:r>
          </a:p>
          <a:p>
            <a:pPr fontAlgn="base"/>
            <a:r>
              <a:rPr lang="en-US" sz="1000" b="0" i="0" kern="1200" dirty="0" smtClean="0">
                <a:solidFill>
                  <a:schemeClr val="tx1"/>
                </a:solidFill>
                <a:effectLst/>
                <a:latin typeface="+mn-lt"/>
                <a:ea typeface="+mn-ea"/>
                <a:cs typeface="+mn-cs"/>
              </a:rPr>
              <a:t>Well, that’s tough to prove definitively. We can tell for sure that increases the speed and strength of the nerve impulse – which seems helpful for learning, but not conclusive. However, we can’t just cut into people’s brains and look for myelin directly without running afoul whole bunch of ethical and legal issues.</a:t>
            </a:r>
          </a:p>
          <a:p>
            <a:pPr fontAlgn="base"/>
            <a:r>
              <a:rPr lang="en-US" sz="1000" b="0" i="0" kern="1200" dirty="0" smtClean="0">
                <a:solidFill>
                  <a:schemeClr val="tx1"/>
                </a:solidFill>
                <a:effectLst/>
                <a:latin typeface="+mn-lt"/>
                <a:ea typeface="+mn-ea"/>
                <a:cs typeface="+mn-cs"/>
              </a:rPr>
              <a:t>One compelling piece of evidence comes from brain scans of expert musicians. There’s been a lot of research done on how musician brains differ from the brains of ordinary people – and one specific study used a particular brain scan called Diffusion MRI, which gives us information about tissues and fibers inside the scan region in an non-invasive way.</a:t>
            </a:r>
          </a:p>
          <a:p>
            <a:pPr fontAlgn="base"/>
            <a:r>
              <a:rPr lang="en-US" sz="1000" b="0" i="0" kern="1200" dirty="0" smtClean="0">
                <a:solidFill>
                  <a:schemeClr val="tx1"/>
                </a:solidFill>
                <a:effectLst/>
                <a:latin typeface="+mn-lt"/>
                <a:ea typeface="+mn-ea"/>
                <a:cs typeface="+mn-cs"/>
              </a:rPr>
              <a:t>The takeaway: practicing skills over time causes those neural pathways to work better in unison via myelination. To improve your performance, you need to practice FREQUENTLY, and get lots of feedback so you practice CORRECTLY and enhance the right things.</a:t>
            </a:r>
          </a:p>
          <a:p>
            <a:endParaRPr lang="en-US" sz="1000" b="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428342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Synaptic pruning eliminates weaker synaptic contacts while stronger connections are kept and strengthened. Experience determines which connections will be strengthened and which will be pruned; connections that have been activated most frequently are preserved. Neurons must have a purpose to survive. Without a purpose, neurons die through a process called apoptosis in which neurons that do not receive or transmit information become damaged and die. Ineffective or weak connections are "pruned" in much the same way a gardener would prune a tree or bush, giving the plant the desired shape. It is plasticity that enables the process of developing and pruning connections, allowing the brain to adapt itself to its environment.</a:t>
            </a:r>
            <a:endParaRPr lang="en-US" sz="10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264578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Dopamine is a particular neurotransmitter with many roles in the brain, including: - Cardiovascular and renal control - Movement and balance - Reward and addiction - Pleasure, emotion - Normal cognitive function (thinking).</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338445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8287326" indent="-37825839">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61487" eaLnBrk="0" fontAlgn="base" hangingPunct="0">
              <a:spcBef>
                <a:spcPct val="0"/>
              </a:spcBef>
              <a:spcAft>
                <a:spcPct val="0"/>
              </a:spcAft>
              <a:defRPr sz="2400">
                <a:solidFill>
                  <a:schemeClr val="tx1"/>
                </a:solidFill>
                <a:latin typeface="Times New Roman" charset="0"/>
                <a:ea typeface="ＭＳ Ｐゴシック" charset="-128"/>
              </a:defRPr>
            </a:lvl6pPr>
            <a:lvl7pPr marL="922972" eaLnBrk="0" fontAlgn="base" hangingPunct="0">
              <a:spcBef>
                <a:spcPct val="0"/>
              </a:spcBef>
              <a:spcAft>
                <a:spcPct val="0"/>
              </a:spcAft>
              <a:defRPr sz="2400">
                <a:solidFill>
                  <a:schemeClr val="tx1"/>
                </a:solidFill>
                <a:latin typeface="Times New Roman" charset="0"/>
                <a:ea typeface="ＭＳ Ｐゴシック" charset="-128"/>
              </a:defRPr>
            </a:lvl7pPr>
            <a:lvl8pPr marL="1384459" eaLnBrk="0" fontAlgn="base" hangingPunct="0">
              <a:spcBef>
                <a:spcPct val="0"/>
              </a:spcBef>
              <a:spcAft>
                <a:spcPct val="0"/>
              </a:spcAft>
              <a:defRPr sz="2400">
                <a:solidFill>
                  <a:schemeClr val="tx1"/>
                </a:solidFill>
                <a:latin typeface="Times New Roman" charset="0"/>
                <a:ea typeface="ＭＳ Ｐゴシック" charset="-128"/>
              </a:defRPr>
            </a:lvl8pPr>
            <a:lvl9pPr marL="1845944" eaLnBrk="0" fontAlgn="base" hangingPunct="0">
              <a:spcBef>
                <a:spcPct val="0"/>
              </a:spcBef>
              <a:spcAft>
                <a:spcPct val="0"/>
              </a:spcAft>
              <a:defRPr sz="2400">
                <a:solidFill>
                  <a:schemeClr val="tx1"/>
                </a:solidFill>
                <a:latin typeface="Times New Roman" charset="0"/>
                <a:ea typeface="ＭＳ Ｐゴシック" charset="-128"/>
              </a:defRPr>
            </a:lvl9pPr>
          </a:lstStyle>
          <a:p>
            <a:fld id="{15918E90-6940-473D-8A82-130FC72DE844}" type="slidenum">
              <a:rPr lang="en-US" sz="1200"/>
              <a:pPr/>
              <a:t>9</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415790"/>
            <a:ext cx="54864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97510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5/7/2016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5/7/2016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teachingbrain.org/"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psych.hanover.edu/Krantz/neurotut.html" TargetMode="External"/><Relationship Id="rId13" Type="http://schemas.openxmlformats.org/officeDocument/2006/relationships/hyperlink" Target="https://blog.bufferapp.com/why-practice-actually-makes-perfect-how-to-rewire-your-brain-for-better-performance" TargetMode="External"/><Relationship Id="rId3" Type="http://schemas.openxmlformats.org/officeDocument/2006/relationships/tags" Target="../tags/tag11.xml"/><Relationship Id="rId7" Type="http://schemas.openxmlformats.org/officeDocument/2006/relationships/hyperlink" Target="http://faculty.washington.edu/chudler/auto.html" TargetMode="External"/><Relationship Id="rId12" Type="http://schemas.openxmlformats.org/officeDocument/2006/relationships/hyperlink" Target="http://faculty.washington.edu/chudler/neurok.html"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amenclinics.com/bp/atlas/" TargetMode="External"/><Relationship Id="rId11" Type="http://schemas.openxmlformats.org/officeDocument/2006/relationships/hyperlink" Target="http://pegasus.cc.ucf.edu/~Brainmd1/brain.html" TargetMode="External"/><Relationship Id="rId5" Type="http://schemas.openxmlformats.org/officeDocument/2006/relationships/notesSlide" Target="../notesSlides/notesSlide16.xml"/><Relationship Id="rId10" Type="http://schemas.openxmlformats.org/officeDocument/2006/relationships/hyperlink" Target="http://www.epub.org.br/cm/" TargetMode="External"/><Relationship Id="rId4" Type="http://schemas.openxmlformats.org/officeDocument/2006/relationships/slideLayout" Target="../slideLayouts/slideLayout3.xml"/><Relationship Id="rId9" Type="http://schemas.openxmlformats.org/officeDocument/2006/relationships/hyperlink" Target="http://serendip.brynmawr.edu/bb/" TargetMode="External"/><Relationship Id="rId14" Type="http://schemas.openxmlformats.org/officeDocument/2006/relationships/hyperlink" Target="http://www.med.harvard.edu/AANLIB/home.html"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2.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944687" y="2057400"/>
            <a:ext cx="6180224" cy="2232025"/>
          </a:xfrm>
        </p:spPr>
        <p:txBody>
          <a:bodyPr>
            <a:noAutofit/>
          </a:bodyPr>
          <a:lstStyle/>
          <a:p>
            <a:pPr algn="l"/>
            <a:r>
              <a:rPr lang="en-US" sz="4800" dirty="0" smtClean="0"/>
              <a:t>		Neuroscience: 				Informing </a:t>
            </a:r>
            <a:br>
              <a:rPr lang="en-US" sz="4800" dirty="0" smtClean="0"/>
            </a:br>
            <a:r>
              <a:rPr lang="en-US" sz="4800" dirty="0"/>
              <a:t>	</a:t>
            </a:r>
            <a:r>
              <a:rPr lang="en-US" sz="4800" dirty="0" smtClean="0"/>
              <a:t>Teaching &amp; Learning</a:t>
            </a:r>
            <a:endParaRPr lang="en-US" sz="4800" dirty="0"/>
          </a:p>
        </p:txBody>
      </p:sp>
      <p:sp>
        <p:nvSpPr>
          <p:cNvPr id="3" name="Subtitle 2"/>
          <p:cNvSpPr>
            <a:spLocks noGrp="1"/>
          </p:cNvSpPr>
          <p:nvPr>
            <p:ph type="subTitle" idx="1"/>
            <p:custDataLst>
              <p:tags r:id="rId3"/>
            </p:custDataLst>
          </p:nvPr>
        </p:nvSpPr>
        <p:spPr>
          <a:xfrm>
            <a:off x="155575" y="5623786"/>
            <a:ext cx="2179737" cy="990600"/>
          </a:xfrm>
        </p:spPr>
        <p:txBody>
          <a:bodyPr>
            <a:normAutofit/>
          </a:bodyPr>
          <a:lstStyle/>
          <a:p>
            <a:endParaRPr lang="en-US" sz="2400" dirty="0" smtClean="0">
              <a:latin typeface="+mn-lt"/>
            </a:endParaRPr>
          </a:p>
          <a:p>
            <a:r>
              <a:rPr lang="en-US" sz="2400" dirty="0" smtClean="0">
                <a:latin typeface="+mn-lt"/>
              </a:rPr>
              <a:t>February 2016</a:t>
            </a:r>
            <a:endParaRPr lang="en-US" sz="2400" dirty="0">
              <a:latin typeface="+mn-lt"/>
            </a:endParaRPr>
          </a:p>
        </p:txBody>
      </p:sp>
      <p:sp>
        <p:nvSpPr>
          <p:cNvPr id="4" name="AutoShape 2" descr="Image result for neuroscience &amp; public dom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euroscience &amp; public dom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neuroscience &amp; public dom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794" name="Picture 2" descr="Image result for b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0824" y="4495800"/>
            <a:ext cx="3509290" cy="2255972"/>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Image result for le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 y="465137"/>
            <a:ext cx="3273425" cy="21783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454"/>
            <a:ext cx="8077200" cy="1143000"/>
          </a:xfrm>
        </p:spPr>
        <p:txBody>
          <a:bodyPr/>
          <a:lstStyle/>
          <a:p>
            <a:r>
              <a:rPr lang="en-US" b="1" dirty="0" smtClean="0"/>
              <a:t>Stress</a:t>
            </a:r>
            <a:endParaRPr lang="en-US" b="1"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753331" flipH="1">
            <a:off x="7875495" y="-146382"/>
            <a:ext cx="2419996" cy="5734144"/>
          </a:xfrm>
          <a:prstGeom prst="rect">
            <a:avLst/>
          </a:prstGeom>
        </p:spPr>
      </p:pic>
      <p:sp>
        <p:nvSpPr>
          <p:cNvPr id="5" name="TextBox 4"/>
          <p:cNvSpPr txBox="1"/>
          <p:nvPr/>
        </p:nvSpPr>
        <p:spPr>
          <a:xfrm>
            <a:off x="0" y="6485329"/>
            <a:ext cx="6477000" cy="200055"/>
          </a:xfrm>
          <a:prstGeom prst="rect">
            <a:avLst/>
          </a:prstGeom>
          <a:noFill/>
        </p:spPr>
        <p:txBody>
          <a:bodyPr wrap="square" rtlCol="0">
            <a:spAutoFit/>
          </a:bodyPr>
          <a:lstStyle/>
          <a:p>
            <a:r>
              <a:rPr lang="en-US" sz="700" dirty="0"/>
              <a:t>Source: http://yourbrainhealth.com.au/neuroscience-exercise-makes-happy-infographic/</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12" y="1193326"/>
            <a:ext cx="8877300" cy="456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0114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4" descr="language in brai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76213"/>
            <a:ext cx="9144000" cy="64531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49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30" y="304800"/>
            <a:ext cx="875520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574502"/>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fontAlgn="auto" hangingPunct="1">
              <a:spcAft>
                <a:spcPts val="0"/>
              </a:spcAft>
              <a:defRPr/>
            </a:pPr>
            <a:r>
              <a:rPr lang="en-US" b="1" dirty="0" smtClean="0">
                <a:solidFill>
                  <a:srgbClr val="C00000"/>
                </a:solidFill>
                <a:effectLst>
                  <a:outerShdw blurRad="38100" dist="38100" dir="2700000" algn="tl">
                    <a:srgbClr val="000000">
                      <a:alpha val="43137"/>
                    </a:srgbClr>
                  </a:outerShdw>
                </a:effectLst>
                <a:ea typeface="+mj-ea"/>
              </a:rPr>
              <a:t>	AMYGDALA</a:t>
            </a:r>
            <a:endParaRPr lang="en-US" b="1" dirty="0">
              <a:solidFill>
                <a:srgbClr val="C00000"/>
              </a:solidFill>
              <a:effectLst>
                <a:outerShdw blurRad="38100" dist="38100" dir="2700000" algn="tl">
                  <a:srgbClr val="000000">
                    <a:alpha val="43137"/>
                  </a:srgbClr>
                </a:outerShdw>
              </a:effectLst>
              <a:ea typeface="+mj-ea"/>
            </a:endParaRPr>
          </a:p>
        </p:txBody>
      </p:sp>
      <p:sp>
        <p:nvSpPr>
          <p:cNvPr id="108547" name="Rectangle 3"/>
          <p:cNvSpPr>
            <a:spLocks noGrp="1" noChangeArrowheads="1"/>
          </p:cNvSpPr>
          <p:nvPr>
            <p:ph idx="1"/>
          </p:nvPr>
        </p:nvSpPr>
        <p:spPr>
          <a:xfrm>
            <a:off x="607662" y="2347722"/>
            <a:ext cx="8077200" cy="4297363"/>
          </a:xfrm>
        </p:spPr>
        <p:txBody>
          <a:bodyPr/>
          <a:lstStyle/>
          <a:p>
            <a:pPr eaLnBrk="1" hangingPunct="1">
              <a:lnSpc>
                <a:spcPct val="80000"/>
              </a:lnSpc>
              <a:buFont typeface="Wingdings" pitchFamily="-106" charset="2"/>
              <a:buNone/>
            </a:pPr>
            <a:r>
              <a:rPr lang="en-US" sz="5400" dirty="0" smtClean="0">
                <a:effectLst>
                  <a:outerShdw blurRad="38100" dist="38100" dir="2700000" algn="tl">
                    <a:srgbClr val="7C9BA5"/>
                  </a:outerShdw>
                </a:effectLst>
                <a:latin typeface="GoudyOlSt BT" pitchFamily="18" charset="0"/>
              </a:rPr>
              <a:t>Moderates</a:t>
            </a:r>
          </a:p>
          <a:p>
            <a:pPr eaLnBrk="1" hangingPunct="1">
              <a:lnSpc>
                <a:spcPct val="80000"/>
              </a:lnSpc>
              <a:buFont typeface="Wingdings" pitchFamily="-106" charset="2"/>
              <a:buNone/>
            </a:pPr>
            <a:r>
              <a:rPr lang="en-US" sz="5400" dirty="0" smtClean="0">
                <a:effectLst>
                  <a:outerShdw blurRad="38100" dist="38100" dir="2700000" algn="tl">
                    <a:srgbClr val="7C9BA5"/>
                  </a:outerShdw>
                </a:effectLst>
                <a:latin typeface="GoudyOlSt BT" pitchFamily="18" charset="0"/>
              </a:rPr>
              <a:t> Emotional intensity</a:t>
            </a:r>
          </a:p>
          <a:p>
            <a:pPr eaLnBrk="1" hangingPunct="1">
              <a:lnSpc>
                <a:spcPct val="80000"/>
              </a:lnSpc>
              <a:buFont typeface="Wingdings" pitchFamily="-106" charset="2"/>
              <a:buNone/>
            </a:pPr>
            <a:r>
              <a:rPr lang="en-US" sz="5400" dirty="0" smtClean="0">
                <a:effectLst>
                  <a:outerShdw blurRad="38100" dist="38100" dir="2700000" algn="tl">
                    <a:srgbClr val="7C9BA5"/>
                  </a:outerShdw>
                </a:effectLst>
                <a:latin typeface="GoudyOlSt BT" pitchFamily="18" charset="0"/>
              </a:rPr>
              <a:t>	of an experience </a:t>
            </a:r>
          </a:p>
          <a:p>
            <a:pPr eaLnBrk="1" hangingPunct="1">
              <a:lnSpc>
                <a:spcPct val="80000"/>
              </a:lnSpc>
              <a:buFont typeface="Wingdings" pitchFamily="-106" charset="2"/>
              <a:buNone/>
            </a:pPr>
            <a:r>
              <a:rPr lang="en-US" sz="5400" dirty="0" smtClean="0">
                <a:effectLst>
                  <a:outerShdw blurRad="38100" dist="38100" dir="2700000" algn="tl">
                    <a:srgbClr val="7C9BA5"/>
                  </a:outerShdw>
                </a:effectLst>
                <a:latin typeface="GoudyOlSt BT" pitchFamily="18" charset="0"/>
              </a:rPr>
              <a:t> Degree of negative or positive emotion</a:t>
            </a:r>
          </a:p>
        </p:txBody>
      </p:sp>
      <p:pic>
        <p:nvPicPr>
          <p:cNvPr id="29698" name="Picture 2" descr="http://brainconnection.brainhq.com/wp-content/uploads/2013/02/amygd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818" y="228600"/>
            <a:ext cx="3377044"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442502"/>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spTree>
    <p:extLst>
      <p:ext uri="{BB962C8B-B14F-4D97-AF65-F5344CB8AC3E}">
        <p14:creationId xmlns:p14="http://schemas.microsoft.com/office/powerpoint/2010/main" val="31967968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609600"/>
            <a:ext cx="7886700" cy="608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7"/>
          <p:cNvSpPr>
            <a:spLocks noChangeArrowheads="1"/>
          </p:cNvSpPr>
          <p:nvPr/>
        </p:nvSpPr>
        <p:spPr bwMode="auto">
          <a:xfrm>
            <a:off x="0" y="0"/>
            <a:ext cx="1219200" cy="762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Rectangle 8"/>
          <p:cNvSpPr>
            <a:spLocks noChangeArrowheads="1"/>
          </p:cNvSpPr>
          <p:nvPr/>
        </p:nvSpPr>
        <p:spPr bwMode="auto">
          <a:xfrm>
            <a:off x="381000" y="4495800"/>
            <a:ext cx="685800" cy="2362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Rectangle 9"/>
          <p:cNvSpPr>
            <a:spLocks noChangeArrowheads="1"/>
          </p:cNvSpPr>
          <p:nvPr/>
        </p:nvSpPr>
        <p:spPr bwMode="auto">
          <a:xfrm>
            <a:off x="381000" y="914400"/>
            <a:ext cx="1066800" cy="762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67795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22977"/>
            <a:ext cx="5206554" cy="1188660"/>
          </a:xfrm>
          <a:prstGeom prst="rect">
            <a:avLst/>
          </a:prstGeom>
          <a:noFill/>
        </p:spPr>
        <p:txBody>
          <a:bodyPr wrap="square" rtlCol="0">
            <a:normAutofit fontScale="85000" lnSpcReduction="10000"/>
          </a:bodyPr>
          <a:lstStyle/>
          <a:p>
            <a:r>
              <a:rPr lang="en-US" sz="7200" dirty="0" smtClean="0"/>
              <a:t>Neuroplasticity</a:t>
            </a:r>
            <a:endParaRPr lang="en-U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957153"/>
            <a:ext cx="7765662" cy="16476125"/>
          </a:xfrm>
          <a:prstGeom prst="rect">
            <a:avLst/>
          </a:prstGeom>
        </p:spPr>
      </p:pic>
      <p:sp>
        <p:nvSpPr>
          <p:cNvPr id="2" name="TextBox 1"/>
          <p:cNvSpPr txBox="1"/>
          <p:nvPr/>
        </p:nvSpPr>
        <p:spPr>
          <a:xfrm>
            <a:off x="914400" y="1371600"/>
            <a:ext cx="7568754" cy="5539978"/>
          </a:xfrm>
          <a:prstGeom prst="rect">
            <a:avLst/>
          </a:prstGeom>
          <a:noFill/>
        </p:spPr>
        <p:txBody>
          <a:bodyPr wrap="square" rtlCol="0">
            <a:spAutoFit/>
          </a:bodyPr>
          <a:lstStyle/>
          <a:p>
            <a:r>
              <a:rPr lang="en-US" sz="2400" dirty="0"/>
              <a:t>The Brain's ability to reorganize itself </a:t>
            </a:r>
            <a:endParaRPr lang="en-US" sz="2400" dirty="0" smtClean="0"/>
          </a:p>
          <a:p>
            <a:r>
              <a:rPr lang="en-US" sz="2400" dirty="0" smtClean="0"/>
              <a:t>by </a:t>
            </a:r>
            <a:r>
              <a:rPr lang="en-US" sz="2400" dirty="0"/>
              <a:t>forming new neural connections </a:t>
            </a:r>
            <a:endParaRPr lang="en-US" sz="2400" dirty="0" smtClean="0"/>
          </a:p>
          <a:p>
            <a:r>
              <a:rPr lang="en-US" sz="2400" dirty="0" smtClean="0"/>
              <a:t>throughout </a:t>
            </a:r>
            <a:r>
              <a:rPr lang="en-US" sz="2400" dirty="0"/>
              <a:t>life. </a:t>
            </a:r>
          </a:p>
          <a:p>
            <a:endParaRPr lang="en-US" sz="2400" dirty="0"/>
          </a:p>
          <a:p>
            <a:r>
              <a:rPr lang="en-US" sz="2400" dirty="0"/>
              <a:t>Neuroplasticity allows the neurons </a:t>
            </a:r>
            <a:endParaRPr lang="en-US" sz="2400" dirty="0" smtClean="0"/>
          </a:p>
          <a:p>
            <a:r>
              <a:rPr lang="en-US" sz="2400" dirty="0" smtClean="0"/>
              <a:t>(</a:t>
            </a:r>
            <a:r>
              <a:rPr lang="en-US" sz="2400" dirty="0"/>
              <a:t>nerve cells) in the brain to </a:t>
            </a:r>
            <a:endParaRPr lang="en-US" sz="2400" dirty="0" smtClean="0"/>
          </a:p>
          <a:p>
            <a:r>
              <a:rPr lang="en-US" sz="2400" dirty="0" smtClean="0"/>
              <a:t>compensate </a:t>
            </a:r>
            <a:r>
              <a:rPr lang="en-US" sz="2400" dirty="0"/>
              <a:t>for injury and disease and to adjust their activities in response to new situations or to changes in their environment.</a:t>
            </a:r>
          </a:p>
          <a:p>
            <a:endParaRPr lang="en-US" sz="2400" dirty="0"/>
          </a:p>
          <a:p>
            <a:r>
              <a:rPr lang="en-US" sz="2400" dirty="0"/>
              <a:t>Brain reorganization </a:t>
            </a:r>
            <a:r>
              <a:rPr lang="en-US" sz="2400" dirty="0" smtClean="0"/>
              <a:t>can takes </a:t>
            </a:r>
            <a:r>
              <a:rPr lang="en-US" sz="2400" dirty="0"/>
              <a:t>place </a:t>
            </a:r>
            <a:r>
              <a:rPr lang="en-US" sz="2400" dirty="0" smtClean="0"/>
              <a:t>with …undamaged </a:t>
            </a:r>
            <a:r>
              <a:rPr lang="en-US" sz="2400" dirty="0"/>
              <a:t>axons </a:t>
            </a:r>
            <a:r>
              <a:rPr lang="en-US" sz="2400" dirty="0" smtClean="0"/>
              <a:t>that can </a:t>
            </a:r>
            <a:r>
              <a:rPr lang="en-US" sz="2400" dirty="0"/>
              <a:t>also sprout nerve endings and connect with other undamaged nerve cells, forming new neural pathways to accomplish a needed function</a:t>
            </a:r>
            <a:r>
              <a:rPr lang="en-US" sz="2000" dirty="0"/>
              <a:t>.</a:t>
            </a:r>
          </a:p>
          <a:p>
            <a:endParaRPr lang="en-US" dirty="0"/>
          </a:p>
        </p:txBody>
      </p:sp>
      <p:pic>
        <p:nvPicPr>
          <p:cNvPr id="8194" name="Picture 2" descr="http://www.charlies-dad.org/wp-content/uploads/2015/03/brain-cell-connections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3641"/>
            <a:ext cx="3061710" cy="33261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73858" y="6552448"/>
            <a:ext cx="2895600" cy="200055"/>
          </a:xfrm>
          <a:prstGeom prst="rect">
            <a:avLst/>
          </a:prstGeom>
          <a:noFill/>
        </p:spPr>
        <p:txBody>
          <a:bodyPr wrap="square" rtlCol="0">
            <a:spAutoFit/>
          </a:bodyPr>
          <a:lstStyle/>
          <a:p>
            <a:r>
              <a:rPr lang="en-US" sz="700" dirty="0"/>
              <a:t>http://www.medicinenet.com/script/main/art.asp?articlekey=40362</a:t>
            </a:r>
          </a:p>
        </p:txBody>
      </p:sp>
    </p:spTree>
    <p:extLst>
      <p:ext uri="{BB962C8B-B14F-4D97-AF65-F5344CB8AC3E}">
        <p14:creationId xmlns:p14="http://schemas.microsoft.com/office/powerpoint/2010/main" val="791946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5"/>
          <p:cNvSpPr>
            <a:spLocks noChangeArrowheads="1"/>
          </p:cNvSpPr>
          <p:nvPr/>
        </p:nvSpPr>
        <p:spPr bwMode="auto">
          <a:xfrm rot="10800000" flipV="1">
            <a:off x="1066800" y="11104"/>
            <a:ext cx="72437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sz="2800" b="1" dirty="0"/>
              <a:t>Language is primarily a left hemisphere activity for most individuals</a:t>
            </a:r>
          </a:p>
        </p:txBody>
      </p:sp>
      <p:pic>
        <p:nvPicPr>
          <p:cNvPr id="52228" name="Picture 8" descr="fig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143000"/>
            <a:ext cx="8238307"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582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fontAlgn="auto" hangingPunct="1">
              <a:spcAft>
                <a:spcPts val="0"/>
              </a:spcAft>
              <a:defRPr/>
            </a:pPr>
            <a:r>
              <a:rPr lang="en-US" sz="4400" u="sng" dirty="0">
                <a:ea typeface="+mj-ea"/>
              </a:rPr>
              <a:t>Human </a:t>
            </a:r>
            <a:r>
              <a:rPr lang="en-US" b="1" u="sng" dirty="0">
                <a:solidFill>
                  <a:srgbClr val="C00000"/>
                </a:solidFill>
              </a:rPr>
              <a:t>M</a:t>
            </a:r>
            <a:r>
              <a:rPr lang="en-US" sz="4400" b="1" u="sng" dirty="0" smtClean="0">
                <a:solidFill>
                  <a:srgbClr val="C00000"/>
                </a:solidFill>
                <a:ea typeface="+mj-ea"/>
              </a:rPr>
              <a:t>otivation</a:t>
            </a:r>
            <a:r>
              <a:rPr lang="en-US" sz="4400" u="sng" dirty="0" smtClean="0">
                <a:ea typeface="+mj-ea"/>
              </a:rPr>
              <a:t> </a:t>
            </a:r>
            <a:r>
              <a:rPr lang="en-US" sz="4400" u="sng" dirty="0">
                <a:ea typeface="+mj-ea"/>
              </a:rPr>
              <a:t>system</a:t>
            </a:r>
          </a:p>
        </p:txBody>
      </p:sp>
      <p:sp>
        <p:nvSpPr>
          <p:cNvPr id="83971" name="Rectangle 3"/>
          <p:cNvSpPr>
            <a:spLocks noGrp="1" noChangeArrowheads="1"/>
          </p:cNvSpPr>
          <p:nvPr>
            <p:ph idx="1"/>
          </p:nvPr>
        </p:nvSpPr>
        <p:spPr>
          <a:xfrm>
            <a:off x="457200" y="1566069"/>
            <a:ext cx="8077200" cy="4297363"/>
          </a:xfrm>
        </p:spPr>
        <p:txBody>
          <a:bodyPr>
            <a:normAutofit fontScale="92500" lnSpcReduction="20000"/>
          </a:bodyPr>
          <a:lstStyle/>
          <a:p>
            <a:pPr eaLnBrk="1" hangingPunct="1">
              <a:lnSpc>
                <a:spcPct val="80000"/>
              </a:lnSpc>
              <a:buFont typeface="Wingdings" pitchFamily="-106" charset="2"/>
              <a:buNone/>
            </a:pPr>
            <a:r>
              <a:rPr lang="en-US" sz="4200" b="1" dirty="0" smtClean="0">
                <a:solidFill>
                  <a:srgbClr val="C00000"/>
                </a:solidFill>
                <a:latin typeface="GoudyOlSt BT" pitchFamily="18" charset="0"/>
              </a:rPr>
              <a:t>Rewarding experiences </a:t>
            </a:r>
          </a:p>
          <a:p>
            <a:pPr eaLnBrk="1" hangingPunct="1">
              <a:lnSpc>
                <a:spcPct val="80000"/>
              </a:lnSpc>
              <a:buFont typeface="Wingdings" pitchFamily="-106" charset="2"/>
              <a:buNone/>
            </a:pPr>
            <a:endParaRPr lang="en-US" sz="4200" dirty="0" smtClean="0">
              <a:latin typeface="GoudyOlSt BT" pitchFamily="18" charset="0"/>
              <a:sym typeface="Webdings" pitchFamily="-106" charset="2"/>
            </a:endParaRPr>
          </a:p>
          <a:p>
            <a:pPr eaLnBrk="1" hangingPunct="1">
              <a:lnSpc>
                <a:spcPct val="80000"/>
              </a:lnSpc>
              <a:buFont typeface="Wingdings" pitchFamily="-106" charset="2"/>
              <a:buNone/>
            </a:pPr>
            <a:r>
              <a:rPr lang="en-US" sz="4200" dirty="0" smtClean="0">
                <a:latin typeface="GoudyOlSt BT" pitchFamily="18" charset="0"/>
                <a:sym typeface="Webdings" pitchFamily="-106" charset="2"/>
              </a:rPr>
              <a:t></a:t>
            </a:r>
            <a:r>
              <a:rPr lang="en-US" sz="4200" dirty="0" smtClean="0">
                <a:latin typeface="GoudyOlSt BT" pitchFamily="18" charset="0"/>
              </a:rPr>
              <a:t>trigger amygdala activity</a:t>
            </a:r>
          </a:p>
          <a:p>
            <a:pPr eaLnBrk="1" hangingPunct="1">
              <a:lnSpc>
                <a:spcPct val="80000"/>
              </a:lnSpc>
              <a:buFont typeface="Wingdings" pitchFamily="-106" charset="2"/>
              <a:buNone/>
            </a:pPr>
            <a:endParaRPr lang="en-US" sz="4200" dirty="0" smtClean="0">
              <a:latin typeface="GoudyOlSt BT" pitchFamily="18" charset="0"/>
              <a:sym typeface="Webdings" pitchFamily="-106" charset="2"/>
            </a:endParaRPr>
          </a:p>
          <a:p>
            <a:pPr eaLnBrk="1" hangingPunct="1">
              <a:lnSpc>
                <a:spcPct val="80000"/>
              </a:lnSpc>
              <a:buFont typeface="Wingdings" pitchFamily="-106" charset="2"/>
              <a:buNone/>
            </a:pPr>
            <a:r>
              <a:rPr lang="en-US" sz="4200" dirty="0" smtClean="0">
                <a:latin typeface="GoudyOlSt BT" pitchFamily="18" charset="0"/>
                <a:sym typeface="Webdings" pitchFamily="-106" charset="2"/>
              </a:rPr>
              <a:t></a:t>
            </a:r>
            <a:r>
              <a:rPr lang="en-US" sz="4200" dirty="0" smtClean="0">
                <a:latin typeface="GoudyOlSt BT" pitchFamily="18" charset="0"/>
              </a:rPr>
              <a:t>trigger dopamine release  </a:t>
            </a:r>
          </a:p>
          <a:p>
            <a:pPr eaLnBrk="1" hangingPunct="1">
              <a:lnSpc>
                <a:spcPct val="80000"/>
              </a:lnSpc>
              <a:buFont typeface="Wingdings" pitchFamily="-106" charset="2"/>
              <a:buNone/>
            </a:pPr>
            <a:endParaRPr lang="en-US" sz="4200" dirty="0" smtClean="0">
              <a:latin typeface="GoudyOlSt BT" pitchFamily="18" charset="0"/>
              <a:sym typeface="Webdings" pitchFamily="-106" charset="2"/>
            </a:endParaRPr>
          </a:p>
          <a:p>
            <a:pPr eaLnBrk="1" hangingPunct="1">
              <a:lnSpc>
                <a:spcPct val="80000"/>
              </a:lnSpc>
              <a:buFont typeface="Wingdings" pitchFamily="-106" charset="2"/>
              <a:buNone/>
            </a:pPr>
            <a:endParaRPr lang="en-US" sz="4200" dirty="0">
              <a:latin typeface="GoudyOlSt BT" pitchFamily="18" charset="0"/>
              <a:sym typeface="Webdings" pitchFamily="-106" charset="2"/>
            </a:endParaRPr>
          </a:p>
          <a:p>
            <a:pPr eaLnBrk="1" hangingPunct="1">
              <a:lnSpc>
                <a:spcPct val="80000"/>
              </a:lnSpc>
              <a:buFont typeface="Wingdings" pitchFamily="-106" charset="2"/>
              <a:buNone/>
            </a:pPr>
            <a:r>
              <a:rPr lang="en-US" sz="4200" dirty="0" smtClean="0">
                <a:latin typeface="GoudyOlSt BT" pitchFamily="18" charset="0"/>
                <a:sym typeface="Webdings" pitchFamily="-106" charset="2"/>
              </a:rPr>
              <a:t></a:t>
            </a:r>
            <a:r>
              <a:rPr lang="en-US" sz="4200" dirty="0" smtClean="0">
                <a:latin typeface="GoudyOlSt BT" pitchFamily="18" charset="0"/>
              </a:rPr>
              <a:t>trigger frontal lobe activity</a:t>
            </a:r>
            <a:r>
              <a:rPr lang="en-US" sz="3700" dirty="0" smtClean="0">
                <a:latin typeface="GoudyOlSt BT" pitchFamily="18" charset="0"/>
              </a:rPr>
              <a:t> </a:t>
            </a:r>
          </a:p>
          <a:p>
            <a:pPr eaLnBrk="1" hangingPunct="1">
              <a:lnSpc>
                <a:spcPct val="80000"/>
              </a:lnSpc>
              <a:buFont typeface="Wingdings" pitchFamily="-106" charset="2"/>
              <a:buNone/>
            </a:pPr>
            <a:r>
              <a:rPr lang="en-US" sz="3700" dirty="0" smtClean="0">
                <a:effectLst>
                  <a:outerShdw blurRad="38100" dist="38100" dir="2700000" algn="tl">
                    <a:srgbClr val="7C9BA5"/>
                  </a:outerShdw>
                </a:effectLst>
                <a:latin typeface="GoudyOlSt BT" pitchFamily="18" charset="0"/>
                <a:sym typeface="Webdings" pitchFamily="-106" charset="2"/>
              </a:rPr>
              <a:t>	</a:t>
            </a:r>
          </a:p>
        </p:txBody>
      </p:sp>
      <p:sp>
        <p:nvSpPr>
          <p:cNvPr id="4" name="TextBox 3"/>
          <p:cNvSpPr txBox="1"/>
          <p:nvPr/>
        </p:nvSpPr>
        <p:spPr>
          <a:xfrm>
            <a:off x="3875" y="6442502"/>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5122" name="Picture 2" descr="Image result for amygdala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457324"/>
            <a:ext cx="3038475" cy="15049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dopamine relea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dopamine relea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dopamine releas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https://d14rmgtrwzf5a.cloudfront.net/sites/default/files/images/colorbox/dopaminergicsynaps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5600" y="2962275"/>
            <a:ext cx="2623903" cy="1971676"/>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07444" y="5183723"/>
            <a:ext cx="18288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32994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62000" y="228600"/>
            <a:ext cx="7581900" cy="990600"/>
          </a:xfrm>
        </p:spPr>
        <p:txBody>
          <a:bodyPr/>
          <a:lstStyle/>
          <a:p>
            <a:pPr eaLnBrk="1" fontAlgn="auto" hangingPunct="1">
              <a:spcAft>
                <a:spcPts val="0"/>
              </a:spcAft>
              <a:defRPr/>
            </a:pPr>
            <a:r>
              <a:rPr lang="en-US" sz="3800" dirty="0">
                <a:ea typeface="+mj-ea"/>
              </a:rPr>
              <a:t>Increased Dopamine </a:t>
            </a:r>
            <a:r>
              <a:rPr lang="en-US" sz="3800" b="1" dirty="0">
                <a:solidFill>
                  <a:srgbClr val="FF0000"/>
                </a:solidFill>
                <a:effectDag name="">
                  <a:cont type="tree" name="">
                    <a:effect ref="fillLine"/>
                    <a:outerShdw dist="38100" dir="13500000" algn="br">
                      <a:srgbClr val="FFAAAA"/>
                    </a:outerShdw>
                  </a:cont>
                  <a:cont type="tree" name="">
                    <a:effect ref="fillLine"/>
                    <a:outerShdw dist="38100" dir="2700000" algn="tl">
                      <a:srgbClr val="998080"/>
                    </a:outerShdw>
                  </a:cont>
                  <a:effect ref="fillLine"/>
                </a:effectDag>
                <a:ea typeface="+mj-ea"/>
              </a:rPr>
              <a:t>IS</a:t>
            </a:r>
            <a:r>
              <a:rPr lang="en-US" sz="3800" dirty="0">
                <a:ea typeface="+mj-ea"/>
              </a:rPr>
              <a:t> the Reward</a:t>
            </a:r>
          </a:p>
        </p:txBody>
      </p:sp>
      <p:pic>
        <p:nvPicPr>
          <p:cNvPr id="106500" name="Picture 4" descr="dopam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067846"/>
            <a:ext cx="6269038" cy="5392737"/>
          </a:xfrm>
          <a:solidFill>
            <a:srgbClr val="F2F2F2"/>
          </a:solidFill>
          <a:effectLst>
            <a:outerShdw blurRad="50800" dist="38100" dir="2700000" rotWithShape="0">
              <a:srgbClr val="000000">
                <a:alpha val="42999"/>
              </a:srgbClr>
            </a:outerShdw>
          </a:effectLst>
        </p:spPr>
      </p:pic>
      <p:sp>
        <p:nvSpPr>
          <p:cNvPr id="5" name="TextBox 4"/>
          <p:cNvSpPr txBox="1"/>
          <p:nvPr/>
        </p:nvSpPr>
        <p:spPr>
          <a:xfrm>
            <a:off x="0" y="6442502"/>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spTree>
    <p:extLst>
      <p:ext uri="{BB962C8B-B14F-4D97-AF65-F5344CB8AC3E}">
        <p14:creationId xmlns:p14="http://schemas.microsoft.com/office/powerpoint/2010/main" val="37869386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fontAlgn="auto" hangingPunct="1">
              <a:spcAft>
                <a:spcPts val="0"/>
              </a:spcAft>
              <a:defRPr/>
            </a:pPr>
            <a:r>
              <a:rPr lang="en-US" b="1" dirty="0">
                <a:ea typeface="+mj-ea"/>
              </a:rPr>
              <a:t>FRONTAL LOBE</a:t>
            </a:r>
          </a:p>
        </p:txBody>
      </p:sp>
      <p:sp>
        <p:nvSpPr>
          <p:cNvPr id="107523" name="Rectangle 3"/>
          <p:cNvSpPr>
            <a:spLocks noGrp="1" noChangeArrowheads="1"/>
          </p:cNvSpPr>
          <p:nvPr>
            <p:ph idx="1"/>
          </p:nvPr>
        </p:nvSpPr>
        <p:spPr>
          <a:xfrm>
            <a:off x="745614" y="1981200"/>
            <a:ext cx="8077200" cy="4297363"/>
          </a:xfrm>
        </p:spPr>
        <p:txBody>
          <a:bodyPr/>
          <a:lstStyle/>
          <a:p>
            <a:pPr eaLnBrk="1" hangingPunct="1">
              <a:lnSpc>
                <a:spcPct val="90000"/>
              </a:lnSpc>
              <a:buFont typeface="Wingdings" pitchFamily="-106" charset="2"/>
              <a:buNone/>
            </a:pPr>
            <a:endParaRPr lang="en-US" sz="5000" dirty="0" smtClean="0">
              <a:effectLst>
                <a:outerShdw blurRad="38100" dist="38100" dir="2700000" algn="tl">
                  <a:srgbClr val="7C9BA5"/>
                </a:outerShdw>
              </a:effectLst>
              <a:latin typeface="GoudyOlSt BT" pitchFamily="18" charset="0"/>
            </a:endParaRPr>
          </a:p>
          <a:p>
            <a:pPr eaLnBrk="1" hangingPunct="1">
              <a:lnSpc>
                <a:spcPct val="90000"/>
              </a:lnSpc>
              <a:buFont typeface="Wingdings" pitchFamily="-106" charset="2"/>
              <a:buNone/>
            </a:pPr>
            <a:r>
              <a:rPr lang="en-US" sz="4000" dirty="0" smtClean="0">
                <a:effectLst>
                  <a:outerShdw blurRad="38100" dist="38100" dir="2700000" algn="tl">
                    <a:srgbClr val="7C9BA5"/>
                  </a:outerShdw>
                </a:effectLst>
                <a:latin typeface="GoudyOlSt BT" pitchFamily="18" charset="0"/>
              </a:rPr>
              <a:t>Stores the reward value of experience</a:t>
            </a:r>
          </a:p>
          <a:p>
            <a:pPr eaLnBrk="1" hangingPunct="1">
              <a:lnSpc>
                <a:spcPct val="90000"/>
              </a:lnSpc>
              <a:buFont typeface="Wingdings" pitchFamily="-106" charset="2"/>
              <a:buNone/>
            </a:pPr>
            <a:r>
              <a:rPr lang="en-US" sz="5000" dirty="0" smtClean="0">
                <a:effectLst>
                  <a:outerShdw blurRad="38100" dist="38100" dir="2700000" algn="tl">
                    <a:srgbClr val="7C9BA5"/>
                  </a:outerShdw>
                </a:effectLst>
                <a:latin typeface="GoudyOlSt BT" pitchFamily="18" charset="0"/>
              </a:rPr>
              <a:t>Activates behaviors leading to the most rewarded outcome</a:t>
            </a:r>
          </a:p>
        </p:txBody>
      </p:sp>
      <p:pic>
        <p:nvPicPr>
          <p:cNvPr id="27650" name="Picture 2" descr="Image result for frontal 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078" y="228600"/>
            <a:ext cx="3320736"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42502"/>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spTree>
    <p:extLst>
      <p:ext uri="{BB962C8B-B14F-4D97-AF65-F5344CB8AC3E}">
        <p14:creationId xmlns:p14="http://schemas.microsoft.com/office/powerpoint/2010/main" val="369909489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28600"/>
            <a:ext cx="8077200" cy="6477000"/>
          </a:xfrm>
          <a:prstGeom prst="rect">
            <a:avLst/>
          </a:prstGeom>
          <a:noFill/>
        </p:spPr>
        <p:txBody>
          <a:bodyPr wrap="square" rtlCol="0">
            <a:normAutofit lnSpcReduction="10000"/>
          </a:bodyPr>
          <a:lstStyle/>
          <a:p>
            <a:r>
              <a:rPr lang="en-US" sz="4400" dirty="0" smtClean="0"/>
              <a:t>		Agenda:</a:t>
            </a:r>
          </a:p>
          <a:p>
            <a:r>
              <a:rPr lang="en-US" sz="4400" dirty="0" smtClean="0"/>
              <a:t>Neuroscience</a:t>
            </a:r>
          </a:p>
          <a:p>
            <a:r>
              <a:rPr lang="en-US" sz="4400" dirty="0" smtClean="0"/>
              <a:t>The Brain 101</a:t>
            </a:r>
          </a:p>
          <a:p>
            <a:r>
              <a:rPr lang="en-US" sz="4400" dirty="0" smtClean="0"/>
              <a:t>Neural Plasticity</a:t>
            </a:r>
          </a:p>
          <a:p>
            <a:r>
              <a:rPr lang="en-US" sz="4400" dirty="0" smtClean="0"/>
              <a:t>Language</a:t>
            </a:r>
          </a:p>
          <a:p>
            <a:r>
              <a:rPr lang="en-US" sz="4400" dirty="0" smtClean="0"/>
              <a:t>Stress</a:t>
            </a:r>
          </a:p>
          <a:p>
            <a:r>
              <a:rPr lang="en-US" sz="4400" dirty="0" smtClean="0"/>
              <a:t>Ways to boost Brain learning</a:t>
            </a:r>
          </a:p>
          <a:p>
            <a:r>
              <a:rPr lang="en-US" sz="4400" dirty="0"/>
              <a:t>	</a:t>
            </a:r>
            <a:r>
              <a:rPr lang="en-US" sz="4400" dirty="0" smtClean="0"/>
              <a:t>Repetition / Excitement</a:t>
            </a:r>
          </a:p>
          <a:p>
            <a:r>
              <a:rPr lang="en-US" sz="4400" dirty="0"/>
              <a:t>	</a:t>
            </a:r>
            <a:r>
              <a:rPr lang="en-US" sz="4400" dirty="0" smtClean="0"/>
              <a:t>Diet / Sleep</a:t>
            </a:r>
          </a:p>
          <a:p>
            <a:r>
              <a:rPr lang="en-US" sz="4400" dirty="0" smtClean="0"/>
              <a:t>Summary</a:t>
            </a:r>
          </a:p>
          <a:p>
            <a:pPr algn="ctr"/>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1338" y="-7749"/>
            <a:ext cx="7765662" cy="16476125"/>
          </a:xfrm>
          <a:prstGeom prst="rect">
            <a:avLst/>
          </a:prstGeom>
        </p:spPr>
      </p:pic>
      <p:pic>
        <p:nvPicPr>
          <p:cNvPr id="5122" name="Picture 2" descr="http://boakyelab.stanford.edu/images/sci%20wristfl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408" y="762000"/>
            <a:ext cx="2733017"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b="1" dirty="0" smtClean="0"/>
              <a:t>We </a:t>
            </a:r>
            <a:r>
              <a:rPr lang="en-US" sz="3800" b="1" dirty="0"/>
              <a:t>are motivated to </a:t>
            </a:r>
            <a:r>
              <a:rPr lang="en-US" sz="3800" b="1" dirty="0">
                <a:effectDag name="">
                  <a:cont type="tree" name="">
                    <a:effect ref="fillLine"/>
                    <a:outerShdw dist="38100" dir="13500000" algn="br">
                      <a:srgbClr val="FFAAAA"/>
                    </a:outerShdw>
                  </a:cont>
                  <a:cont type="tree" name="">
                    <a:effect ref="fillLine"/>
                    <a:outerShdw dist="38100" dir="2700000" algn="tl">
                      <a:srgbClr val="998080"/>
                    </a:outerShdw>
                  </a:cont>
                  <a:effect ref="fillLine"/>
                </a:effectDag>
              </a:rPr>
              <a:t>LEARN</a:t>
            </a:r>
            <a:r>
              <a:rPr lang="en-US" sz="3800" b="1" dirty="0"/>
              <a:t> to get </a:t>
            </a:r>
            <a:r>
              <a:rPr lang="en-US" sz="3800" b="1" dirty="0" smtClean="0"/>
              <a:t/>
            </a:r>
            <a:br>
              <a:rPr lang="en-US" sz="3800" b="1" dirty="0" smtClean="0"/>
            </a:br>
            <a:r>
              <a:rPr lang="en-US" sz="3800" b="1" dirty="0" smtClean="0"/>
              <a:t>5 </a:t>
            </a:r>
            <a:r>
              <a:rPr lang="en-US" sz="3800" b="1" dirty="0"/>
              <a:t>Primary Social Rewards</a:t>
            </a:r>
          </a:p>
        </p:txBody>
      </p:sp>
      <p:sp>
        <p:nvSpPr>
          <p:cNvPr id="93187" name="Rectangle 3"/>
          <p:cNvSpPr>
            <a:spLocks noGrp="1" noChangeArrowheads="1"/>
          </p:cNvSpPr>
          <p:nvPr>
            <p:ph idx="1"/>
          </p:nvPr>
        </p:nvSpPr>
        <p:spPr/>
        <p:txBody>
          <a:bodyPr/>
          <a:lstStyle/>
          <a:p>
            <a:pPr eaLnBrk="1" hangingPunct="1">
              <a:lnSpc>
                <a:spcPct val="90000"/>
              </a:lnSpc>
              <a:buFont typeface="Wingdings" pitchFamily="-106" charset="2"/>
              <a:buNone/>
            </a:pPr>
            <a:r>
              <a:rPr lang="en-US" sz="3700" dirty="0" smtClean="0">
                <a:effectLst>
                  <a:outerShdw blurRad="38100" dist="38100" dir="2700000" algn="tl">
                    <a:srgbClr val="7C9BA5"/>
                  </a:outerShdw>
                </a:effectLst>
                <a:latin typeface="GoudyOlSt BT" pitchFamily="18" charset="0"/>
              </a:rPr>
              <a:t>Feel pleasant touch</a:t>
            </a:r>
            <a:r>
              <a:rPr lang="en-US" sz="2400" dirty="0" smtClean="0">
                <a:effectLst>
                  <a:outerShdw blurRad="38100" dist="38100" dir="2700000" algn="tl">
                    <a:srgbClr val="7C9BA5"/>
                  </a:outerShdw>
                </a:effectLst>
                <a:latin typeface="GoudyOlSt BT" pitchFamily="18" charset="0"/>
              </a:rPr>
              <a:t> (</a:t>
            </a:r>
            <a:r>
              <a:rPr lang="en-US" sz="1700" dirty="0" smtClean="0">
                <a:effectLst>
                  <a:outerShdw blurRad="38100" dist="38100" dir="2700000" algn="tl">
                    <a:srgbClr val="7C9BA5"/>
                  </a:outerShdw>
                </a:effectLst>
                <a:latin typeface="GoudyOlSt BT" pitchFamily="18" charset="0"/>
              </a:rPr>
              <a:t>Rolls et al. 2003</a:t>
            </a:r>
            <a:r>
              <a:rPr lang="en-US" sz="2400" dirty="0" smtClean="0">
                <a:effectLst>
                  <a:outerShdw blurRad="38100" dist="38100" dir="2700000" algn="tl">
                    <a:srgbClr val="7C9BA5"/>
                  </a:outerShdw>
                </a:effectLst>
                <a:latin typeface="GoudyOlSt BT" pitchFamily="18" charset="0"/>
              </a:rPr>
              <a:t>)</a:t>
            </a:r>
          </a:p>
          <a:p>
            <a:pPr eaLnBrk="1" hangingPunct="1">
              <a:lnSpc>
                <a:spcPct val="90000"/>
              </a:lnSpc>
              <a:buFont typeface="Wingdings" pitchFamily="-106" charset="2"/>
              <a:buNone/>
            </a:pPr>
            <a:r>
              <a:rPr lang="en-US" sz="3700" dirty="0" smtClean="0">
                <a:effectLst>
                  <a:outerShdw blurRad="38100" dist="38100" dir="2700000" algn="tl">
                    <a:srgbClr val="7C9BA5"/>
                  </a:outerShdw>
                </a:effectLst>
                <a:latin typeface="GoudyOlSt BT" pitchFamily="18" charset="0"/>
              </a:rPr>
              <a:t>See attractive faces</a:t>
            </a:r>
            <a:r>
              <a:rPr lang="en-US" sz="2400" dirty="0" smtClean="0">
                <a:effectLst>
                  <a:outerShdw blurRad="38100" dist="38100" dir="2700000" algn="tl">
                    <a:srgbClr val="7C9BA5"/>
                  </a:outerShdw>
                </a:effectLst>
                <a:latin typeface="GoudyOlSt BT" pitchFamily="18" charset="0"/>
              </a:rPr>
              <a:t> (</a:t>
            </a:r>
            <a:r>
              <a:rPr lang="en-US" sz="1700" dirty="0" err="1" smtClean="0">
                <a:effectLst>
                  <a:outerShdw blurRad="38100" dist="38100" dir="2700000" algn="tl">
                    <a:srgbClr val="7C9BA5"/>
                  </a:outerShdw>
                </a:effectLst>
                <a:latin typeface="GoudyOlSt BT" pitchFamily="18" charset="0"/>
              </a:rPr>
              <a:t>Aharon</a:t>
            </a:r>
            <a:r>
              <a:rPr lang="en-US" sz="1700" dirty="0" smtClean="0">
                <a:effectLst>
                  <a:outerShdw blurRad="38100" dist="38100" dir="2700000" algn="tl">
                    <a:srgbClr val="7C9BA5"/>
                  </a:outerShdw>
                </a:effectLst>
                <a:latin typeface="GoudyOlSt BT" pitchFamily="18" charset="0"/>
              </a:rPr>
              <a:t> et al. 2001</a:t>
            </a:r>
            <a:r>
              <a:rPr lang="en-US" sz="2400" dirty="0" smtClean="0">
                <a:effectLst>
                  <a:outerShdw blurRad="38100" dist="38100" dir="2700000" algn="tl">
                    <a:srgbClr val="7C9BA5"/>
                  </a:outerShdw>
                </a:effectLst>
                <a:latin typeface="GoudyOlSt BT" pitchFamily="18" charset="0"/>
              </a:rPr>
              <a:t>)</a:t>
            </a:r>
          </a:p>
          <a:p>
            <a:pPr eaLnBrk="1" hangingPunct="1">
              <a:lnSpc>
                <a:spcPct val="90000"/>
              </a:lnSpc>
              <a:buFont typeface="Wingdings" pitchFamily="-106" charset="2"/>
              <a:buNone/>
            </a:pPr>
            <a:r>
              <a:rPr lang="en-US" sz="3700" dirty="0" smtClean="0">
                <a:effectLst>
                  <a:outerShdw blurRad="38100" dist="38100" dir="2700000" algn="tl">
                    <a:srgbClr val="7C9BA5"/>
                  </a:outerShdw>
                </a:effectLst>
                <a:latin typeface="GoudyOlSt BT" pitchFamily="18" charset="0"/>
              </a:rPr>
              <a:t>Hear positive words</a:t>
            </a:r>
            <a:r>
              <a:rPr lang="en-US" sz="2400" dirty="0" smtClean="0">
                <a:effectLst>
                  <a:outerShdw blurRad="38100" dist="38100" dir="2700000" algn="tl">
                    <a:srgbClr val="7C9BA5"/>
                  </a:outerShdw>
                </a:effectLst>
                <a:latin typeface="GoudyOlSt BT" pitchFamily="18" charset="0"/>
              </a:rPr>
              <a:t> (</a:t>
            </a:r>
            <a:r>
              <a:rPr lang="en-US" sz="1700" dirty="0" err="1" smtClean="0">
                <a:effectLst>
                  <a:outerShdw blurRad="38100" dist="38100" dir="2700000" algn="tl">
                    <a:srgbClr val="7C9BA5"/>
                  </a:outerShdw>
                </a:effectLst>
                <a:latin typeface="GoudyOlSt BT" pitchFamily="18" charset="0"/>
              </a:rPr>
              <a:t>Hamann</a:t>
            </a:r>
            <a:r>
              <a:rPr lang="en-US" sz="1700" dirty="0" smtClean="0">
                <a:effectLst>
                  <a:outerShdw blurRad="38100" dist="38100" dir="2700000" algn="tl">
                    <a:srgbClr val="7C9BA5"/>
                  </a:outerShdw>
                </a:effectLst>
                <a:latin typeface="GoudyOlSt BT" pitchFamily="18" charset="0"/>
              </a:rPr>
              <a:t> &amp; Mao 2002</a:t>
            </a:r>
            <a:r>
              <a:rPr lang="en-US" sz="2400" dirty="0" smtClean="0">
                <a:effectLst>
                  <a:outerShdw blurRad="38100" dist="38100" dir="2700000" algn="tl">
                    <a:srgbClr val="7C9BA5"/>
                  </a:outerShdw>
                </a:effectLst>
                <a:latin typeface="GoudyOlSt BT" pitchFamily="18" charset="0"/>
              </a:rPr>
              <a:t>)</a:t>
            </a:r>
          </a:p>
          <a:p>
            <a:pPr eaLnBrk="1" hangingPunct="1">
              <a:lnSpc>
                <a:spcPct val="90000"/>
              </a:lnSpc>
              <a:buFont typeface="Wingdings" pitchFamily="-106" charset="2"/>
              <a:buNone/>
            </a:pPr>
            <a:r>
              <a:rPr lang="en-US" sz="3700" dirty="0" smtClean="0">
                <a:effectLst>
                  <a:outerShdw blurRad="38100" dist="38100" dir="2700000" algn="tl">
                    <a:srgbClr val="7C9BA5"/>
                  </a:outerShdw>
                </a:effectLst>
                <a:latin typeface="GoudyOlSt BT" pitchFamily="18" charset="0"/>
              </a:rPr>
              <a:t>Interact with others </a:t>
            </a:r>
            <a:r>
              <a:rPr lang="en-US" sz="2400" dirty="0" smtClean="0">
                <a:effectLst>
                  <a:outerShdw blurRad="38100" dist="38100" dir="2700000" algn="tl">
                    <a:srgbClr val="7C9BA5"/>
                  </a:outerShdw>
                </a:effectLst>
                <a:latin typeface="GoudyOlSt BT" pitchFamily="18" charset="0"/>
              </a:rPr>
              <a:t>(</a:t>
            </a:r>
            <a:r>
              <a:rPr lang="en-US" sz="1700" dirty="0" err="1" smtClean="0">
                <a:effectLst>
                  <a:outerShdw blurRad="38100" dist="38100" dir="2700000" algn="tl">
                    <a:srgbClr val="7C9BA5"/>
                  </a:outerShdw>
                </a:effectLst>
                <a:latin typeface="GoudyOlSt BT" pitchFamily="18" charset="0"/>
              </a:rPr>
              <a:t>Rilling</a:t>
            </a:r>
            <a:r>
              <a:rPr lang="en-US" sz="1700" dirty="0" smtClean="0">
                <a:effectLst>
                  <a:outerShdw blurRad="38100" dist="38100" dir="2700000" algn="tl">
                    <a:srgbClr val="7C9BA5"/>
                  </a:outerShdw>
                </a:effectLst>
                <a:latin typeface="GoudyOlSt BT" pitchFamily="18" charset="0"/>
              </a:rPr>
              <a:t> et al. 2002</a:t>
            </a:r>
            <a:r>
              <a:rPr lang="en-US" sz="3400" dirty="0" smtClean="0">
                <a:effectLst>
                  <a:outerShdw blurRad="38100" dist="38100" dir="2700000" algn="tl">
                    <a:srgbClr val="7C9BA5"/>
                  </a:outerShdw>
                </a:effectLst>
                <a:latin typeface="GoudyOlSt BT" pitchFamily="18" charset="0"/>
              </a:rPr>
              <a:t>)</a:t>
            </a:r>
          </a:p>
          <a:p>
            <a:pPr eaLnBrk="1" hangingPunct="1">
              <a:lnSpc>
                <a:spcPct val="90000"/>
              </a:lnSpc>
              <a:buFont typeface="Wingdings" pitchFamily="-106" charset="2"/>
              <a:buNone/>
            </a:pPr>
            <a:r>
              <a:rPr lang="en-US" sz="3700" dirty="0" smtClean="0">
                <a:effectLst>
                  <a:outerShdw blurRad="38100" dist="38100" dir="2700000" algn="tl">
                    <a:srgbClr val="7C9BA5"/>
                  </a:outerShdw>
                </a:effectLst>
                <a:latin typeface="GoudyOlSt BT" pitchFamily="18" charset="0"/>
              </a:rPr>
              <a:t>Gain social status</a:t>
            </a:r>
            <a:r>
              <a:rPr lang="en-US" sz="2400" dirty="0" smtClean="0">
                <a:effectLst>
                  <a:outerShdw blurRad="38100" dist="38100" dir="2700000" algn="tl">
                    <a:srgbClr val="7C9BA5"/>
                  </a:outerShdw>
                </a:effectLst>
                <a:latin typeface="GoudyOlSt BT" pitchFamily="18" charset="0"/>
              </a:rPr>
              <a:t> </a:t>
            </a:r>
          </a:p>
          <a:p>
            <a:pPr eaLnBrk="1" hangingPunct="1">
              <a:lnSpc>
                <a:spcPct val="90000"/>
              </a:lnSpc>
              <a:buFont typeface="Wingdings" pitchFamily="-106" charset="2"/>
              <a:buNone/>
            </a:pPr>
            <a:r>
              <a:rPr lang="en-US" sz="2400" dirty="0" smtClean="0">
                <a:effectLst>
                  <a:outerShdw blurRad="38100" dist="38100" dir="2700000" algn="tl">
                    <a:srgbClr val="7C9BA5"/>
                  </a:outerShdw>
                </a:effectLst>
                <a:latin typeface="GoudyOlSt BT" pitchFamily="18" charset="0"/>
              </a:rPr>
              <a:t>(</a:t>
            </a:r>
            <a:r>
              <a:rPr lang="en-US" sz="1700" dirty="0" err="1" smtClean="0">
                <a:effectLst>
                  <a:outerShdw blurRad="38100" dist="38100" dir="2700000" algn="tl">
                    <a:srgbClr val="7C9BA5"/>
                  </a:outerShdw>
                </a:effectLst>
                <a:latin typeface="GoudyOlSt BT" pitchFamily="18" charset="0"/>
              </a:rPr>
              <a:t>Tooby</a:t>
            </a:r>
            <a:r>
              <a:rPr lang="en-US" sz="1700" dirty="0" smtClean="0">
                <a:effectLst>
                  <a:outerShdw blurRad="38100" dist="38100" dir="2700000" algn="tl">
                    <a:srgbClr val="7C9BA5"/>
                  </a:outerShdw>
                </a:effectLst>
                <a:latin typeface="GoudyOlSt BT" pitchFamily="18" charset="0"/>
              </a:rPr>
              <a:t> &amp; </a:t>
            </a:r>
            <a:r>
              <a:rPr lang="en-US" sz="1700" dirty="0" err="1" smtClean="0">
                <a:effectLst>
                  <a:outerShdw blurRad="38100" dist="38100" dir="2700000" algn="tl">
                    <a:srgbClr val="7C9BA5"/>
                  </a:outerShdw>
                </a:effectLst>
                <a:latin typeface="GoudyOlSt BT" pitchFamily="18" charset="0"/>
              </a:rPr>
              <a:t>Cosmides</a:t>
            </a:r>
            <a:r>
              <a:rPr lang="en-US" sz="1700" dirty="0" smtClean="0">
                <a:effectLst>
                  <a:outerShdw blurRad="38100" dist="38100" dir="2700000" algn="tl">
                    <a:srgbClr val="7C9BA5"/>
                  </a:outerShdw>
                </a:effectLst>
                <a:latin typeface="GoudyOlSt BT" pitchFamily="18" charset="0"/>
              </a:rPr>
              <a:t>, 2002</a:t>
            </a:r>
            <a:r>
              <a:rPr lang="en-US" sz="2400" dirty="0" smtClean="0">
                <a:effectLst>
                  <a:outerShdw blurRad="38100" dist="38100" dir="2700000" algn="tl">
                    <a:srgbClr val="7C9BA5"/>
                  </a:outerShdw>
                </a:effectLst>
                <a:latin typeface="GoudyOlSt BT" pitchFamily="18" charset="0"/>
              </a:rPr>
              <a:t>)</a:t>
            </a:r>
          </a:p>
        </p:txBody>
      </p:sp>
      <p:sp>
        <p:nvSpPr>
          <p:cNvPr id="5" name="TextBox 4"/>
          <p:cNvSpPr txBox="1"/>
          <p:nvPr/>
        </p:nvSpPr>
        <p:spPr>
          <a:xfrm>
            <a:off x="0" y="6411507"/>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753331" flipH="1">
            <a:off x="6964842" y="-1174373"/>
            <a:ext cx="3173771" cy="7520202"/>
          </a:xfrm>
          <a:prstGeom prst="rect">
            <a:avLst/>
          </a:prstGeo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57293"/>
            <a:ext cx="3324225" cy="249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300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800" b="1" dirty="0">
                <a:ea typeface="+mj-ea"/>
              </a:rPr>
              <a:t>Motivation to Learn </a:t>
            </a:r>
            <a:br>
              <a:rPr lang="en-US" sz="3800" b="1" dirty="0">
                <a:ea typeface="+mj-ea"/>
              </a:rPr>
            </a:br>
            <a:r>
              <a:rPr lang="en-US" sz="3800" b="1" dirty="0">
                <a:ea typeface="+mj-ea"/>
              </a:rPr>
              <a:t>School Subjects </a:t>
            </a:r>
            <a:r>
              <a:rPr lang="en-US" sz="3800" b="1" dirty="0" smtClean="0">
                <a:ea typeface="+mj-ea"/>
              </a:rPr>
              <a:t>are </a:t>
            </a:r>
            <a:r>
              <a:rPr lang="en-US" sz="3800" b="1" dirty="0">
                <a:ea typeface="+mj-ea"/>
              </a:rPr>
              <a:t>Conditioned</a:t>
            </a:r>
          </a:p>
        </p:txBody>
      </p:sp>
      <p:sp>
        <p:nvSpPr>
          <p:cNvPr id="95235" name="Rectangle 3"/>
          <p:cNvSpPr>
            <a:spLocks noGrp="1" noChangeArrowheads="1"/>
          </p:cNvSpPr>
          <p:nvPr>
            <p:ph idx="1"/>
          </p:nvPr>
        </p:nvSpPr>
        <p:spPr/>
        <p:txBody>
          <a:bodyPr/>
          <a:lstStyle/>
          <a:p>
            <a:pPr eaLnBrk="1" hangingPunct="1">
              <a:lnSpc>
                <a:spcPct val="80000"/>
              </a:lnSpc>
              <a:buFont typeface="Wingdings" pitchFamily="-106" charset="2"/>
              <a:buNone/>
            </a:pPr>
            <a:r>
              <a:rPr lang="en-US" sz="3100" dirty="0" smtClean="0">
                <a:latin typeface="GoudyOlSt BT" pitchFamily="18" charset="0"/>
              </a:rPr>
              <a:t>Most cultures </a:t>
            </a:r>
            <a:r>
              <a:rPr lang="en-US" sz="4200" dirty="0" smtClean="0">
                <a:solidFill>
                  <a:srgbClr val="9966FF"/>
                </a:solidFill>
                <a:latin typeface="GoudyOlSt BT" pitchFamily="18" charset="0"/>
              </a:rPr>
              <a:t>condition</a:t>
            </a:r>
            <a:r>
              <a:rPr lang="en-US" sz="3100" dirty="0" smtClean="0">
                <a:latin typeface="GoudyOlSt BT" pitchFamily="18" charset="0"/>
              </a:rPr>
              <a:t> children</a:t>
            </a:r>
          </a:p>
          <a:p>
            <a:pPr eaLnBrk="1" hangingPunct="1">
              <a:lnSpc>
                <a:spcPct val="80000"/>
              </a:lnSpc>
              <a:buFont typeface="Wingdings" pitchFamily="-106" charset="2"/>
              <a:buNone/>
            </a:pPr>
            <a:r>
              <a:rPr lang="en-US" sz="3100" dirty="0" smtClean="0">
                <a:latin typeface="GoudyOlSt BT" pitchFamily="18" charset="0"/>
              </a:rPr>
              <a:t>with 3 primary rewards for successful learning using:</a:t>
            </a:r>
          </a:p>
          <a:p>
            <a:pPr eaLnBrk="1" hangingPunct="1">
              <a:lnSpc>
                <a:spcPct val="80000"/>
              </a:lnSpc>
              <a:buFont typeface="Wingdings" pitchFamily="-106" charset="2"/>
              <a:buNone/>
            </a:pPr>
            <a:r>
              <a:rPr lang="en-US" sz="3700" dirty="0" smtClean="0">
                <a:latin typeface="GoudyOlSt BT" pitchFamily="18" charset="0"/>
              </a:rPr>
              <a:t>  Food</a:t>
            </a:r>
          </a:p>
          <a:p>
            <a:pPr eaLnBrk="1" hangingPunct="1">
              <a:lnSpc>
                <a:spcPct val="80000"/>
              </a:lnSpc>
              <a:buFont typeface="Wingdings" pitchFamily="-106" charset="2"/>
              <a:buNone/>
            </a:pPr>
            <a:r>
              <a:rPr lang="en-US" sz="3700" dirty="0" smtClean="0">
                <a:latin typeface="GoudyOlSt BT" pitchFamily="18" charset="0"/>
              </a:rPr>
              <a:t>	Educator &amp; Parent approval</a:t>
            </a:r>
            <a:endParaRPr lang="en-US" sz="3700" dirty="0" smtClean="0">
              <a:solidFill>
                <a:srgbClr val="FF0000"/>
              </a:solidFill>
              <a:latin typeface="GoudyOlSt BT" pitchFamily="18" charset="0"/>
            </a:endParaRPr>
          </a:p>
          <a:p>
            <a:pPr eaLnBrk="1" hangingPunct="1">
              <a:lnSpc>
                <a:spcPct val="80000"/>
              </a:lnSpc>
              <a:buFont typeface="Wingdings" pitchFamily="-106" charset="2"/>
              <a:buNone/>
            </a:pPr>
            <a:r>
              <a:rPr lang="en-US" sz="3700" dirty="0" smtClean="0">
                <a:latin typeface="GoudyOlSt BT" pitchFamily="18" charset="0"/>
              </a:rPr>
              <a:t>	Increased peer social status</a:t>
            </a:r>
            <a:endParaRPr lang="en-US" sz="3700" dirty="0" smtClean="0">
              <a:solidFill>
                <a:srgbClr val="008000"/>
              </a:solidFill>
              <a:latin typeface="GoudyOlSt BT" pitchFamily="18" charset="0"/>
            </a:endParaRPr>
          </a:p>
          <a:p>
            <a:pPr eaLnBrk="1" hangingPunct="1">
              <a:lnSpc>
                <a:spcPct val="80000"/>
              </a:lnSpc>
              <a:buFont typeface="Wingdings" pitchFamily="-106" charset="2"/>
              <a:buNone/>
            </a:pPr>
            <a:r>
              <a:rPr lang="en-US" sz="3700" dirty="0" smtClean="0">
                <a:latin typeface="GoudyOlSt BT" pitchFamily="18" charset="0"/>
              </a:rPr>
              <a:t> </a:t>
            </a:r>
          </a:p>
        </p:txBody>
      </p:sp>
      <p:sp>
        <p:nvSpPr>
          <p:cNvPr id="5" name="TextBox 4"/>
          <p:cNvSpPr txBox="1"/>
          <p:nvPr/>
        </p:nvSpPr>
        <p:spPr>
          <a:xfrm>
            <a:off x="0" y="6442502"/>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sp>
        <p:nvSpPr>
          <p:cNvPr id="2" name="AutoShape 2" descr="Image result for motivation to lea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http://www.eckington.net/launchpad/images/little-moti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196918"/>
            <a:ext cx="2438400" cy="348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32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smtClean="0"/>
              <a:t>M</a:t>
            </a:r>
            <a:r>
              <a:rPr lang="en-US" sz="4400" dirty="0" smtClean="0">
                <a:ea typeface="+mj-ea"/>
              </a:rPr>
              <a:t>ajor </a:t>
            </a:r>
            <a:r>
              <a:rPr lang="en-US" sz="4400" dirty="0">
                <a:ea typeface="+mj-ea"/>
              </a:rPr>
              <a:t>promoters of learning =</a:t>
            </a:r>
          </a:p>
        </p:txBody>
      </p:sp>
      <p:sp>
        <p:nvSpPr>
          <p:cNvPr id="6147" name="Rectangle 3"/>
          <p:cNvSpPr>
            <a:spLocks noGrp="1" noChangeArrowheads="1"/>
          </p:cNvSpPr>
          <p:nvPr>
            <p:ph idx="1"/>
          </p:nvPr>
        </p:nvSpPr>
        <p:spPr/>
        <p:txBody>
          <a:bodyPr/>
          <a:lstStyle/>
          <a:p>
            <a:pPr lvl="1" eaLnBrk="1" hangingPunct="1">
              <a:lnSpc>
                <a:spcPct val="90000"/>
              </a:lnSpc>
            </a:pPr>
            <a:r>
              <a:rPr lang="en-US" dirty="0" smtClean="0">
                <a:effectLst>
                  <a:outerShdw blurRad="38100" dist="38100" dir="2700000" algn="tl">
                    <a:srgbClr val="7C9BA5"/>
                  </a:outerShdw>
                </a:effectLst>
                <a:latin typeface="GoudyOlSt BT" pitchFamily="18" charset="0"/>
              </a:rPr>
              <a:t>REPETITION of INFORMATION</a:t>
            </a:r>
          </a:p>
          <a:p>
            <a:pPr lvl="1" eaLnBrk="1" hangingPunct="1">
              <a:lnSpc>
                <a:spcPct val="90000"/>
              </a:lnSpc>
              <a:buFont typeface="Wingdings" pitchFamily="-106" charset="2"/>
              <a:buNone/>
            </a:pPr>
            <a:r>
              <a:rPr lang="en-US" sz="2000" dirty="0" smtClean="0">
                <a:effectLst>
                  <a:outerShdw blurRad="38100" dist="38100" dir="2700000" algn="tl">
                    <a:srgbClr val="7C9BA5"/>
                  </a:outerShdw>
                </a:effectLst>
                <a:latin typeface="GoudyOlSt BT" pitchFamily="18" charset="0"/>
              </a:rPr>
              <a:t>(Squire and </a:t>
            </a:r>
            <a:r>
              <a:rPr lang="en-US" sz="2000" dirty="0" err="1" smtClean="0">
                <a:effectLst>
                  <a:outerShdw blurRad="38100" dist="38100" dir="2700000" algn="tl">
                    <a:srgbClr val="7C9BA5"/>
                  </a:outerShdw>
                </a:effectLst>
                <a:latin typeface="GoudyOlSt BT" pitchFamily="18" charset="0"/>
              </a:rPr>
              <a:t>Kandel</a:t>
            </a:r>
            <a:r>
              <a:rPr lang="en-US" sz="2000" dirty="0" smtClean="0">
                <a:effectLst>
                  <a:outerShdw blurRad="38100" dist="38100" dir="2700000" algn="tl">
                    <a:srgbClr val="7C9BA5"/>
                  </a:outerShdw>
                </a:effectLst>
                <a:latin typeface="GoudyOlSt BT" pitchFamily="18" charset="0"/>
              </a:rPr>
              <a:t>, 2000)</a:t>
            </a:r>
          </a:p>
          <a:p>
            <a:pPr lvl="1" eaLnBrk="1" hangingPunct="1">
              <a:lnSpc>
                <a:spcPct val="90000"/>
              </a:lnSpc>
            </a:pPr>
            <a:r>
              <a:rPr lang="en-US" dirty="0" smtClean="0">
                <a:effectLst>
                  <a:outerShdw blurRad="38100" dist="38100" dir="2700000" algn="tl">
                    <a:srgbClr val="7C9BA5"/>
                  </a:outerShdw>
                </a:effectLst>
                <a:latin typeface="GoudyOlSt BT" pitchFamily="18" charset="0"/>
              </a:rPr>
              <a:t>EXCITEMENT</a:t>
            </a:r>
            <a:r>
              <a:rPr lang="en-US" sz="2400" dirty="0" smtClean="0">
                <a:effectLst>
                  <a:outerShdw blurRad="38100" dist="38100" dir="2700000" algn="tl">
                    <a:srgbClr val="7C9BA5"/>
                  </a:outerShdw>
                </a:effectLst>
                <a:latin typeface="GoudyOlSt BT" pitchFamily="18" charset="0"/>
              </a:rPr>
              <a:t> at the time of learning</a:t>
            </a:r>
          </a:p>
          <a:p>
            <a:pPr lvl="1" eaLnBrk="1" hangingPunct="1">
              <a:lnSpc>
                <a:spcPct val="90000"/>
              </a:lnSpc>
              <a:buFont typeface="Wingdings" pitchFamily="-106" charset="2"/>
              <a:buNone/>
            </a:pPr>
            <a:r>
              <a:rPr lang="en-US" sz="2400" dirty="0" smtClean="0">
                <a:effectLst>
                  <a:outerShdw blurRad="38100" dist="38100" dir="2700000" algn="tl">
                    <a:srgbClr val="7C9BA5"/>
                  </a:outerShdw>
                </a:effectLst>
                <a:latin typeface="GoudyOlSt BT" pitchFamily="18" charset="0"/>
              </a:rPr>
              <a:t> </a:t>
            </a:r>
            <a:r>
              <a:rPr lang="en-US" sz="2000" dirty="0" smtClean="0">
                <a:effectLst>
                  <a:outerShdw blurRad="38100" dist="38100" dir="2700000" algn="tl">
                    <a:srgbClr val="7C9BA5"/>
                  </a:outerShdw>
                </a:effectLst>
                <a:latin typeface="GoudyOlSt BT" pitchFamily="18" charset="0"/>
              </a:rPr>
              <a:t>(Cahill &amp; Gorski, 2003; </a:t>
            </a:r>
            <a:r>
              <a:rPr lang="en-US" sz="2000" dirty="0" err="1" smtClean="0">
                <a:effectLst>
                  <a:outerShdw blurRad="38100" dist="38100" dir="2700000" algn="tl">
                    <a:srgbClr val="7C9BA5"/>
                  </a:outerShdw>
                </a:effectLst>
                <a:latin typeface="GoudyOlSt BT" pitchFamily="18" charset="0"/>
              </a:rPr>
              <a:t>LeDoux</a:t>
            </a:r>
            <a:r>
              <a:rPr lang="en-US" sz="2000" dirty="0" smtClean="0">
                <a:effectLst>
                  <a:outerShdw blurRad="38100" dist="38100" dir="2700000" algn="tl">
                    <a:srgbClr val="7C9BA5"/>
                  </a:outerShdw>
                </a:effectLst>
                <a:latin typeface="GoudyOlSt BT" pitchFamily="18" charset="0"/>
              </a:rPr>
              <a:t>, 2002)</a:t>
            </a:r>
          </a:p>
          <a:p>
            <a:pPr lvl="1" eaLnBrk="1" hangingPunct="1">
              <a:lnSpc>
                <a:spcPct val="90000"/>
              </a:lnSpc>
            </a:pPr>
            <a:r>
              <a:rPr lang="en-US" dirty="0" smtClean="0">
                <a:effectLst>
                  <a:outerShdw blurRad="38100" dist="38100" dir="2700000" algn="tl">
                    <a:srgbClr val="7C9BA5"/>
                  </a:outerShdw>
                </a:effectLst>
                <a:latin typeface="GoudyOlSt BT" pitchFamily="18" charset="0"/>
              </a:rPr>
              <a:t>EATING CARBOHYDRATES</a:t>
            </a:r>
            <a:r>
              <a:rPr lang="en-US" sz="2400" dirty="0" smtClean="0">
                <a:effectLst>
                  <a:outerShdw blurRad="38100" dist="38100" dir="2700000" algn="tl">
                    <a:srgbClr val="7C9BA5"/>
                  </a:outerShdw>
                </a:effectLst>
                <a:latin typeface="GoudyOlSt BT" pitchFamily="18" charset="0"/>
              </a:rPr>
              <a:t> at time of learning  </a:t>
            </a:r>
            <a:r>
              <a:rPr lang="en-US" sz="2000" dirty="0" smtClean="0">
                <a:effectLst>
                  <a:outerShdw blurRad="38100" dist="38100" dir="2700000" algn="tl">
                    <a:srgbClr val="7C9BA5"/>
                  </a:outerShdw>
                </a:effectLst>
                <a:latin typeface="GoudyOlSt BT" pitchFamily="18" charset="0"/>
              </a:rPr>
              <a:t>(</a:t>
            </a:r>
            <a:r>
              <a:rPr lang="en-US" sz="2000" dirty="0" err="1" smtClean="0">
                <a:effectLst>
                  <a:outerShdw blurRad="38100" dist="38100" dir="2700000" algn="tl">
                    <a:srgbClr val="7C9BA5"/>
                  </a:outerShdw>
                </a:effectLst>
                <a:latin typeface="GoudyOlSt BT" pitchFamily="18" charset="0"/>
              </a:rPr>
              <a:t>Korol</a:t>
            </a:r>
            <a:r>
              <a:rPr lang="en-US" sz="2000" dirty="0" smtClean="0">
                <a:effectLst>
                  <a:outerShdw blurRad="38100" dist="38100" dir="2700000" algn="tl">
                    <a:srgbClr val="7C9BA5"/>
                  </a:outerShdw>
                </a:effectLst>
                <a:latin typeface="GoudyOlSt BT" pitchFamily="18" charset="0"/>
              </a:rPr>
              <a:t>, 2002)</a:t>
            </a:r>
            <a:endParaRPr lang="en-US" sz="2400" dirty="0" smtClean="0">
              <a:effectLst>
                <a:outerShdw blurRad="38100" dist="38100" dir="2700000" algn="tl">
                  <a:srgbClr val="7C9BA5"/>
                </a:outerShdw>
              </a:effectLst>
              <a:latin typeface="GoudyOlSt BT" pitchFamily="18" charset="0"/>
            </a:endParaRPr>
          </a:p>
          <a:p>
            <a:pPr lvl="1" eaLnBrk="1" hangingPunct="1">
              <a:lnSpc>
                <a:spcPct val="90000"/>
              </a:lnSpc>
            </a:pPr>
            <a:r>
              <a:rPr lang="en-US" dirty="0" smtClean="0">
                <a:effectLst>
                  <a:outerShdw blurRad="38100" dist="38100" dir="2700000" algn="tl">
                    <a:srgbClr val="7C9BA5"/>
                  </a:outerShdw>
                </a:effectLst>
                <a:latin typeface="GoudyOlSt BT" pitchFamily="18" charset="0"/>
              </a:rPr>
              <a:t>8-9 HOURS OF SLEEP</a:t>
            </a:r>
            <a:r>
              <a:rPr lang="en-US" sz="2400" dirty="0" smtClean="0">
                <a:effectLst>
                  <a:outerShdw blurRad="38100" dist="38100" dir="2700000" algn="tl">
                    <a:srgbClr val="7C9BA5"/>
                  </a:outerShdw>
                </a:effectLst>
                <a:latin typeface="GoudyOlSt BT" pitchFamily="18" charset="0"/>
              </a:rPr>
              <a:t> after learning </a:t>
            </a:r>
            <a:r>
              <a:rPr lang="en-US" sz="2000" dirty="0" smtClean="0">
                <a:effectLst>
                  <a:outerShdw blurRad="38100" dist="38100" dir="2700000" algn="tl">
                    <a:srgbClr val="7C9BA5"/>
                  </a:outerShdw>
                </a:effectLst>
                <a:latin typeface="GoudyOlSt BT" pitchFamily="18" charset="0"/>
              </a:rPr>
              <a:t>(</a:t>
            </a:r>
            <a:r>
              <a:rPr lang="en-US" sz="2000" dirty="0" err="1" smtClean="0">
                <a:effectLst>
                  <a:outerShdw blurRad="38100" dist="38100" dir="2700000" algn="tl">
                    <a:srgbClr val="7C9BA5"/>
                  </a:outerShdw>
                </a:effectLst>
                <a:latin typeface="GoudyOlSt BT" pitchFamily="18" charset="0"/>
              </a:rPr>
              <a:t>Kuriyama</a:t>
            </a:r>
            <a:r>
              <a:rPr lang="en-US" sz="2000" dirty="0" smtClean="0">
                <a:effectLst>
                  <a:outerShdw blurRad="38100" dist="38100" dir="2700000" algn="tl">
                    <a:srgbClr val="7C9BA5"/>
                  </a:outerShdw>
                </a:effectLst>
                <a:latin typeface="GoudyOlSt BT" pitchFamily="18" charset="0"/>
              </a:rPr>
              <a:t>, </a:t>
            </a:r>
            <a:r>
              <a:rPr lang="en-US" sz="2000" dirty="0" err="1" smtClean="0">
                <a:effectLst>
                  <a:outerShdw blurRad="38100" dist="38100" dir="2700000" algn="tl">
                    <a:srgbClr val="7C9BA5"/>
                  </a:outerShdw>
                </a:effectLst>
                <a:latin typeface="GoudyOlSt BT" pitchFamily="18" charset="0"/>
              </a:rPr>
              <a:t>Stickgold</a:t>
            </a:r>
            <a:r>
              <a:rPr lang="en-US" sz="2000" dirty="0" smtClean="0">
                <a:effectLst>
                  <a:outerShdw blurRad="38100" dist="38100" dir="2700000" algn="tl">
                    <a:srgbClr val="7C9BA5"/>
                  </a:outerShdw>
                </a:effectLst>
                <a:latin typeface="GoudyOlSt BT" pitchFamily="18" charset="0"/>
              </a:rPr>
              <a:t>, &amp; Walker, 2004)\</a:t>
            </a:r>
          </a:p>
        </p:txBody>
      </p:sp>
      <p:sp>
        <p:nvSpPr>
          <p:cNvPr id="5" name="TextBox 4"/>
          <p:cNvSpPr txBox="1"/>
          <p:nvPr/>
        </p:nvSpPr>
        <p:spPr>
          <a:xfrm>
            <a:off x="0" y="6442502"/>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753331" flipH="1">
            <a:off x="6758491" y="-1620313"/>
            <a:ext cx="2419996" cy="5734144"/>
          </a:xfrm>
          <a:prstGeom prst="rect">
            <a:avLst/>
          </a:prstGeom>
        </p:spPr>
      </p:pic>
    </p:spTree>
    <p:extLst>
      <p:ext uri="{BB962C8B-B14F-4D97-AF65-F5344CB8AC3E}">
        <p14:creationId xmlns:p14="http://schemas.microsoft.com/office/powerpoint/2010/main" val="24924969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pPr eaLnBrk="1" fontAlgn="auto" hangingPunct="1">
              <a:spcAft>
                <a:spcPts val="0"/>
              </a:spcAft>
              <a:defRPr/>
            </a:pPr>
            <a:r>
              <a:rPr lang="en-US" sz="3600" dirty="0">
                <a:ea typeface="+mj-ea"/>
              </a:rPr>
              <a:t>The </a:t>
            </a:r>
            <a:r>
              <a:rPr lang="en-US" sz="3600" dirty="0" smtClean="0">
                <a:ea typeface="+mj-ea"/>
              </a:rPr>
              <a:t>1</a:t>
            </a:r>
            <a:r>
              <a:rPr lang="en-US" sz="3600" baseline="30000" dirty="0" smtClean="0">
                <a:ea typeface="+mj-ea"/>
              </a:rPr>
              <a:t>st</a:t>
            </a:r>
            <a:r>
              <a:rPr lang="en-US" sz="3600" dirty="0" smtClean="0">
                <a:ea typeface="+mj-ea"/>
              </a:rPr>
              <a:t> </a:t>
            </a:r>
            <a:r>
              <a:rPr lang="en-US" sz="3600" dirty="0">
                <a:ea typeface="+mj-ea"/>
              </a:rPr>
              <a:t>Learning Promoter is </a:t>
            </a:r>
            <a:r>
              <a:rPr lang="en-US" sz="3600" b="1" dirty="0">
                <a:solidFill>
                  <a:srgbClr val="FF0000"/>
                </a:solidFill>
                <a:ea typeface="+mj-ea"/>
              </a:rPr>
              <a:t>REPETITION</a:t>
            </a:r>
          </a:p>
        </p:txBody>
      </p:sp>
      <p:sp>
        <p:nvSpPr>
          <p:cNvPr id="115715" name="Rectangle 3"/>
          <p:cNvSpPr>
            <a:spLocks noGrp="1" noChangeArrowheads="1"/>
          </p:cNvSpPr>
          <p:nvPr>
            <p:ph idx="1"/>
          </p:nvPr>
        </p:nvSpPr>
        <p:spPr/>
        <p:txBody>
          <a:bodyPr/>
          <a:lstStyle/>
          <a:p>
            <a:pPr eaLnBrk="1" hangingPunct="1">
              <a:lnSpc>
                <a:spcPct val="80000"/>
              </a:lnSpc>
              <a:buFont typeface="Wingdings" pitchFamily="-106" charset="2"/>
              <a:buNone/>
            </a:pPr>
            <a:r>
              <a:rPr lang="en-US" sz="3400" dirty="0" smtClean="0">
                <a:effectLst>
                  <a:outerShdw blurRad="38100" dist="38100" dir="2700000" algn="tl">
                    <a:srgbClr val="7C9BA5"/>
                  </a:outerShdw>
                </a:effectLst>
                <a:latin typeface="GoudyOlSt BT" pitchFamily="18" charset="0"/>
              </a:rPr>
              <a:t>Squire &amp; </a:t>
            </a:r>
            <a:r>
              <a:rPr lang="en-US" sz="3400" dirty="0" err="1" smtClean="0">
                <a:effectLst>
                  <a:outerShdw blurRad="38100" dist="38100" dir="2700000" algn="tl">
                    <a:srgbClr val="7C9BA5"/>
                  </a:outerShdw>
                </a:effectLst>
                <a:latin typeface="GoudyOlSt BT" pitchFamily="18" charset="0"/>
              </a:rPr>
              <a:t>Kandel</a:t>
            </a:r>
            <a:r>
              <a:rPr lang="en-US" sz="3400" dirty="0" smtClean="0">
                <a:effectLst>
                  <a:outerShdw blurRad="38100" dist="38100" dir="2700000" algn="tl">
                    <a:srgbClr val="7C9BA5"/>
                  </a:outerShdw>
                </a:effectLst>
                <a:latin typeface="GoudyOlSt BT" pitchFamily="18" charset="0"/>
              </a:rPr>
              <a:t> (2000) </a:t>
            </a:r>
          </a:p>
          <a:p>
            <a:pPr eaLnBrk="1" hangingPunct="1">
              <a:lnSpc>
                <a:spcPct val="80000"/>
              </a:lnSpc>
              <a:buFont typeface="Wingdings" pitchFamily="-106" charset="2"/>
              <a:buNone/>
            </a:pPr>
            <a:r>
              <a:rPr lang="en-US" sz="3400" dirty="0" smtClean="0">
                <a:effectLst>
                  <a:outerShdw blurRad="38100" dist="38100" dir="2700000" algn="tl">
                    <a:srgbClr val="7C9BA5"/>
                  </a:outerShdw>
                </a:effectLst>
                <a:latin typeface="GoudyOlSt BT" pitchFamily="18" charset="0"/>
              </a:rPr>
              <a:t>Reviewed neurobiology of learning </a:t>
            </a:r>
          </a:p>
          <a:p>
            <a:pPr eaLnBrk="1" hangingPunct="1">
              <a:lnSpc>
                <a:spcPct val="80000"/>
              </a:lnSpc>
              <a:buFont typeface="Wingdings" pitchFamily="-106" charset="2"/>
              <a:buNone/>
            </a:pPr>
            <a:r>
              <a:rPr lang="en-US" sz="3400" dirty="0" smtClean="0">
                <a:effectLst>
                  <a:outerShdw blurRad="38100" dist="38100" dir="2700000" algn="tl">
                    <a:srgbClr val="7C9BA5"/>
                  </a:outerShdw>
                </a:effectLst>
                <a:latin typeface="GoudyOlSt BT" pitchFamily="18" charset="0"/>
              </a:rPr>
              <a:t>Brain forms long term memories depending on </a:t>
            </a:r>
          </a:p>
          <a:p>
            <a:pPr eaLnBrk="1" hangingPunct="1">
              <a:lnSpc>
                <a:spcPct val="80000"/>
              </a:lnSpc>
              <a:buFont typeface="Wingdings" pitchFamily="-106" charset="2"/>
              <a:buNone/>
            </a:pPr>
            <a:r>
              <a:rPr lang="en-US" sz="3700" dirty="0" smtClean="0">
                <a:effectLst>
                  <a:outerShdw blurRad="38100" dist="38100" dir="2700000" algn="tl">
                    <a:srgbClr val="7C9BA5"/>
                  </a:outerShdw>
                </a:effectLst>
                <a:latin typeface="GoudyOlSt BT" pitchFamily="18" charset="0"/>
              </a:rPr>
              <a:t>“the number of times the event or fact is repeated”</a:t>
            </a:r>
            <a:r>
              <a:rPr lang="en-US" sz="3400" dirty="0" smtClean="0">
                <a:effectLst>
                  <a:outerShdw blurRad="38100" dist="38100" dir="2700000" algn="tl">
                    <a:srgbClr val="7C9BA5"/>
                  </a:outerShdw>
                </a:effectLst>
                <a:latin typeface="GoudyOlSt BT" pitchFamily="18" charset="0"/>
              </a:rPr>
              <a:t> </a:t>
            </a:r>
          </a:p>
        </p:txBody>
      </p:sp>
      <p:sp>
        <p:nvSpPr>
          <p:cNvPr id="5" name="TextBox 4"/>
          <p:cNvSpPr txBox="1"/>
          <p:nvPr/>
        </p:nvSpPr>
        <p:spPr>
          <a:xfrm>
            <a:off x="152400" y="6108943"/>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2050" name="Picture 2" descr="Image result for re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166363"/>
            <a:ext cx="4686300" cy="245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7401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7" name="Rectangle 5"/>
          <p:cNvSpPr>
            <a:spLocks noGrp="1" noChangeArrowheads="1"/>
          </p:cNvSpPr>
          <p:nvPr>
            <p:ph type="title"/>
          </p:nvPr>
        </p:nvSpPr>
        <p:spPr>
          <a:xfrm>
            <a:off x="849668" y="152400"/>
            <a:ext cx="8077200" cy="1143000"/>
          </a:xfrm>
        </p:spPr>
        <p:txBody>
          <a:bodyPr/>
          <a:lstStyle/>
          <a:p>
            <a:pPr eaLnBrk="1" fontAlgn="auto" hangingPunct="1">
              <a:spcAft>
                <a:spcPts val="0"/>
              </a:spcAft>
              <a:defRPr/>
            </a:pPr>
            <a:r>
              <a:rPr lang="en-US" sz="2800" dirty="0">
                <a:ea typeface="+mj-ea"/>
              </a:rPr>
              <a:t>Repetition causes neurons to make  </a:t>
            </a:r>
            <a:r>
              <a:rPr lang="en-US" sz="2800" dirty="0" smtClean="0">
                <a:ea typeface="+mj-ea"/>
              </a:rPr>
              <a:t>MORE </a:t>
            </a:r>
            <a:r>
              <a:rPr lang="en-US" sz="2800" dirty="0">
                <a:ea typeface="+mj-ea"/>
              </a:rPr>
              <a:t>CONNECTIONS with other neurons</a:t>
            </a:r>
          </a:p>
        </p:txBody>
      </p:sp>
      <p:sp>
        <p:nvSpPr>
          <p:cNvPr id="5" name="TextBox 4"/>
          <p:cNvSpPr txBox="1"/>
          <p:nvPr/>
        </p:nvSpPr>
        <p:spPr>
          <a:xfrm>
            <a:off x="-25831" y="6443980"/>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18434" name="Picture 2" descr="http://www.urbanchildinstitute.org/sites/all/files/databooks/html/2013/01.Brain.RGB.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38" y="1143000"/>
            <a:ext cx="8511461" cy="510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8358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23" y="946687"/>
            <a:ext cx="8695433"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248399"/>
            <a:ext cx="4800600" cy="200055"/>
          </a:xfrm>
          <a:prstGeom prst="rect">
            <a:avLst/>
          </a:prstGeom>
          <a:noFill/>
        </p:spPr>
        <p:txBody>
          <a:bodyPr wrap="square" rtlCol="0">
            <a:spAutoFit/>
          </a:bodyPr>
          <a:lstStyle/>
          <a:p>
            <a:r>
              <a:rPr lang="en-US" sz="700" dirty="0" smtClean="0"/>
              <a:t>K. </a:t>
            </a:r>
            <a:r>
              <a:rPr lang="en-US" sz="700" dirty="0" err="1" smtClean="0"/>
              <a:t>Kryza</a:t>
            </a:r>
            <a:r>
              <a:rPr lang="en-US" sz="700" dirty="0" smtClean="0"/>
              <a:t>: Developing  growth mindsets in the classroom. WWW. Inspiringlearners.com</a:t>
            </a:r>
            <a:endParaRPr lang="en-US" sz="700" dirty="0"/>
          </a:p>
        </p:txBody>
      </p:sp>
    </p:spTree>
    <p:extLst>
      <p:ext uri="{BB962C8B-B14F-4D97-AF65-F5344CB8AC3E}">
        <p14:creationId xmlns:p14="http://schemas.microsoft.com/office/powerpoint/2010/main" val="69338858"/>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400" dirty="0" smtClean="0">
                <a:ea typeface="+mj-ea"/>
              </a:rPr>
              <a:t>Another </a:t>
            </a:r>
            <a:r>
              <a:rPr lang="en-US" sz="4400" dirty="0">
                <a:ea typeface="+mj-ea"/>
              </a:rPr>
              <a:t>learning promoter is </a:t>
            </a:r>
            <a:r>
              <a:rPr lang="en-US" sz="4400" b="1" dirty="0">
                <a:solidFill>
                  <a:srgbClr val="FF0000"/>
                </a:solidFill>
                <a:ea typeface="+mj-ea"/>
              </a:rPr>
              <a:t>EXCITEMENT</a:t>
            </a:r>
          </a:p>
        </p:txBody>
      </p:sp>
      <p:sp>
        <p:nvSpPr>
          <p:cNvPr id="116739" name="Rectangle 3"/>
          <p:cNvSpPr>
            <a:spLocks noGrp="1" noChangeArrowheads="1"/>
          </p:cNvSpPr>
          <p:nvPr>
            <p:ph idx="1"/>
          </p:nvPr>
        </p:nvSpPr>
        <p:spPr/>
        <p:txBody>
          <a:bodyPr/>
          <a:lstStyle/>
          <a:p>
            <a:pPr eaLnBrk="1" hangingPunct="1">
              <a:lnSpc>
                <a:spcPct val="90000"/>
              </a:lnSpc>
              <a:buFont typeface="Wingdings" pitchFamily="-106" charset="2"/>
              <a:buNone/>
            </a:pPr>
            <a:r>
              <a:rPr lang="en-US" sz="4400" dirty="0" err="1" smtClean="0">
                <a:effectLst>
                  <a:outerShdw blurRad="38100" dist="38100" dir="2700000" algn="tl">
                    <a:srgbClr val="7C9BA5"/>
                  </a:outerShdw>
                </a:effectLst>
                <a:latin typeface="GoudyOlSt BT" pitchFamily="18" charset="0"/>
              </a:rPr>
              <a:t>LeDoux</a:t>
            </a:r>
            <a:r>
              <a:rPr lang="en-US" sz="4400" dirty="0" smtClean="0">
                <a:effectLst>
                  <a:outerShdw blurRad="38100" dist="38100" dir="2700000" algn="tl">
                    <a:srgbClr val="7C9BA5"/>
                  </a:outerShdw>
                </a:effectLst>
                <a:latin typeface="GoudyOlSt BT" pitchFamily="18" charset="0"/>
              </a:rPr>
              <a:t> has studied the brain for 30 years &amp; reported (2002) that “we remember particularly well…those things that arouse our emotions”</a:t>
            </a:r>
          </a:p>
          <a:p>
            <a:pPr eaLnBrk="1" hangingPunct="1">
              <a:lnSpc>
                <a:spcPct val="90000"/>
              </a:lnSpc>
              <a:buFont typeface="Wingdings" pitchFamily="-106" charset="2"/>
              <a:buNone/>
            </a:pPr>
            <a:endParaRPr lang="en-US" sz="4400" dirty="0" smtClean="0">
              <a:effectLst>
                <a:outerShdw blurRad="38100" dist="38100" dir="2700000" algn="tl">
                  <a:srgbClr val="7C9BA5"/>
                </a:outerShdw>
              </a:effectLst>
              <a:latin typeface="GoudyOlSt BT" pitchFamily="18" charset="0"/>
            </a:endParaRPr>
          </a:p>
        </p:txBody>
      </p:sp>
      <p:sp>
        <p:nvSpPr>
          <p:cNvPr id="5" name="TextBox 4"/>
          <p:cNvSpPr txBox="1"/>
          <p:nvPr/>
        </p:nvSpPr>
        <p:spPr>
          <a:xfrm>
            <a:off x="228600" y="6124441"/>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sp>
        <p:nvSpPr>
          <p:cNvPr id="2" name="AutoShape 2" descr="Image result for excitement in classro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excitement in classro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excitement in classroo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sciencebob.com/wp-content/uploads/2009/06/imgp0544xv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91706"/>
            <a:ext cx="3429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5718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a:ea typeface="+mj-ea"/>
              </a:rPr>
              <a:t>Excitement automatically increases  certain neurotransmitters</a:t>
            </a:r>
          </a:p>
        </p:txBody>
      </p:sp>
      <p:pic>
        <p:nvPicPr>
          <p:cNvPr id="64515" name="Picture 3" descr="vesicle neu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781800" cy="4648200"/>
          </a:xfr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247" y="6425557"/>
            <a:ext cx="2377052" cy="446276"/>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a:t>
            </a:r>
            <a:r>
              <a:rPr lang="en-US" sz="900" dirty="0" smtClean="0">
                <a:effectLst>
                  <a:outerShdw blurRad="38100" dist="38100" dir="2700000" algn="tl">
                    <a:srgbClr val="FFFFFF"/>
                  </a:outerShdw>
                </a:effectLst>
                <a:latin typeface="Calibri" pitchFamily="-106" charset="0"/>
              </a:rPr>
              <a:t>e</a:t>
            </a:r>
            <a:endParaRPr lang="en-US" dirty="0"/>
          </a:p>
        </p:txBody>
      </p:sp>
    </p:spTree>
    <p:extLst>
      <p:ext uri="{BB962C8B-B14F-4D97-AF65-F5344CB8AC3E}">
        <p14:creationId xmlns:p14="http://schemas.microsoft.com/office/powerpoint/2010/main" val="21945771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sz="3000" smtClean="0">
                <a:effectLst>
                  <a:outerShdw blurRad="38100" dist="38100" dir="2700000" algn="tl">
                    <a:srgbClr val="7C9BA5"/>
                  </a:outerShdw>
                </a:effectLst>
                <a:latin typeface="Calibri" pitchFamily="-106" charset="0"/>
              </a:rPr>
              <a:t>Excitement sets NEURON CONNECTIONS in the “ON” position</a:t>
            </a:r>
          </a:p>
        </p:txBody>
      </p:sp>
      <p:pic>
        <p:nvPicPr>
          <p:cNvPr id="65539" name="Picture 3" descr="neur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467600" cy="4343400"/>
          </a:xfr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42502"/>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spTree>
    <p:extLst>
      <p:ext uri="{BB962C8B-B14F-4D97-AF65-F5344CB8AC3E}">
        <p14:creationId xmlns:p14="http://schemas.microsoft.com/office/powerpoint/2010/main" val="185771121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762000" y="152400"/>
            <a:ext cx="8077200" cy="1447800"/>
          </a:xfrm>
        </p:spPr>
        <p:txBody>
          <a:bodyPr>
            <a:normAutofit fontScale="90000"/>
          </a:bodyPr>
          <a:lstStyle/>
          <a:p>
            <a:pPr eaLnBrk="1" fontAlgn="auto" hangingPunct="1">
              <a:spcAft>
                <a:spcPts val="0"/>
              </a:spcAft>
              <a:defRPr/>
            </a:pPr>
            <a:r>
              <a:rPr lang="en-US" sz="4000" dirty="0" smtClean="0"/>
              <a:t>Another </a:t>
            </a:r>
            <a:r>
              <a:rPr lang="en-US" sz="4000" dirty="0" smtClean="0">
                <a:ea typeface="+mj-ea"/>
              </a:rPr>
              <a:t>learning </a:t>
            </a:r>
            <a:r>
              <a:rPr lang="en-US" sz="4000" dirty="0">
                <a:ea typeface="+mj-ea"/>
              </a:rPr>
              <a:t>promoter is </a:t>
            </a:r>
            <a:r>
              <a:rPr lang="en-US" sz="4000" dirty="0" smtClean="0">
                <a:ea typeface="+mj-ea"/>
              </a:rPr>
              <a:t/>
            </a:r>
            <a:br>
              <a:rPr lang="en-US" sz="4000" dirty="0" smtClean="0">
                <a:ea typeface="+mj-ea"/>
              </a:rPr>
            </a:br>
            <a:r>
              <a:rPr lang="en-US" sz="4000" dirty="0" smtClean="0">
                <a:ea typeface="+mj-ea"/>
              </a:rPr>
              <a:t>EATING CARBOHYDRATES </a:t>
            </a:r>
            <a:br>
              <a:rPr lang="en-US" sz="4000" dirty="0" smtClean="0">
                <a:ea typeface="+mj-ea"/>
              </a:rPr>
            </a:br>
            <a:r>
              <a:rPr lang="en-US" sz="4000" dirty="0" smtClean="0">
                <a:ea typeface="+mj-ea"/>
              </a:rPr>
              <a:t>(</a:t>
            </a:r>
            <a:r>
              <a:rPr lang="en-US" sz="2000" dirty="0" smtClean="0">
                <a:ea typeface="+mj-ea"/>
              </a:rPr>
              <a:t>Complex-Whole grains, non processed foods, </a:t>
            </a:r>
            <a:r>
              <a:rPr lang="en-US" sz="2000" dirty="0" err="1" smtClean="0">
                <a:ea typeface="+mj-ea"/>
              </a:rPr>
              <a:t>etc</a:t>
            </a:r>
            <a:r>
              <a:rPr lang="en-US" sz="4000" dirty="0" smtClean="0">
                <a:ea typeface="+mj-ea"/>
              </a:rPr>
              <a:t>)</a:t>
            </a:r>
            <a:endParaRPr lang="en-US" sz="4000" dirty="0">
              <a:ea typeface="+mj-ea"/>
            </a:endParaRPr>
          </a:p>
        </p:txBody>
      </p:sp>
      <p:sp>
        <p:nvSpPr>
          <p:cNvPr id="117763" name="Rectangle 3"/>
          <p:cNvSpPr>
            <a:spLocks noGrp="1" noChangeArrowheads="1"/>
          </p:cNvSpPr>
          <p:nvPr>
            <p:ph idx="1"/>
          </p:nvPr>
        </p:nvSpPr>
        <p:spPr>
          <a:xfrm>
            <a:off x="838200" y="1981200"/>
            <a:ext cx="8077200" cy="4297363"/>
          </a:xfrm>
        </p:spPr>
        <p:txBody>
          <a:bodyPr/>
          <a:lstStyle/>
          <a:p>
            <a:pPr eaLnBrk="1" hangingPunct="1"/>
            <a:r>
              <a:rPr lang="en-US" dirty="0" smtClean="0">
                <a:effectLst>
                  <a:outerShdw blurRad="38100" dist="38100" dir="2700000" algn="tl">
                    <a:srgbClr val="7C9BA5"/>
                  </a:outerShdw>
                </a:effectLst>
                <a:latin typeface="Calibri" pitchFamily="-106" charset="0"/>
              </a:rPr>
              <a:t>Greenwood and </a:t>
            </a:r>
            <a:r>
              <a:rPr lang="en-US" dirty="0" err="1" smtClean="0">
                <a:effectLst>
                  <a:outerShdw blurRad="38100" dist="38100" dir="2700000" algn="tl">
                    <a:srgbClr val="7C9BA5"/>
                  </a:outerShdw>
                </a:effectLst>
                <a:latin typeface="Calibri" pitchFamily="-106" charset="0"/>
              </a:rPr>
              <a:t>Winocur</a:t>
            </a:r>
            <a:r>
              <a:rPr lang="en-US" dirty="0" smtClean="0">
                <a:effectLst>
                  <a:outerShdw blurRad="38100" dist="38100" dir="2700000" algn="tl">
                    <a:srgbClr val="7C9BA5"/>
                  </a:outerShdw>
                </a:effectLst>
                <a:latin typeface="Calibri" pitchFamily="-106" charset="0"/>
              </a:rPr>
              <a:t> (2001) research: high-fat diet impairs brain glucose metabolism needed to form long term memory </a:t>
            </a:r>
          </a:p>
          <a:p>
            <a:pPr eaLnBrk="1" hangingPunct="1"/>
            <a:r>
              <a:rPr lang="en-US" dirty="0" err="1" smtClean="0">
                <a:effectLst>
                  <a:outerShdw blurRad="38100" dist="38100" dir="2700000" algn="tl">
                    <a:srgbClr val="7C9BA5"/>
                  </a:outerShdw>
                </a:effectLst>
                <a:latin typeface="Calibri" pitchFamily="-106" charset="0"/>
              </a:rPr>
              <a:t>Korol</a:t>
            </a:r>
            <a:r>
              <a:rPr lang="en-US" dirty="0" smtClean="0">
                <a:effectLst>
                  <a:outerShdw blurRad="38100" dist="38100" dir="2700000" algn="tl">
                    <a:srgbClr val="7C9BA5"/>
                  </a:outerShdw>
                </a:effectLst>
                <a:latin typeface="Calibri" pitchFamily="-106" charset="0"/>
              </a:rPr>
              <a:t> (2002) research: eating carbohydrates enhanced memory</a:t>
            </a:r>
          </a:p>
          <a:p>
            <a:pPr eaLnBrk="1" hangingPunct="1"/>
            <a:r>
              <a:rPr lang="en-US" dirty="0" smtClean="0">
                <a:effectLst>
                  <a:outerShdw blurRad="38100" dist="38100" dir="2700000" algn="tl">
                    <a:srgbClr val="7C9BA5"/>
                  </a:outerShdw>
                </a:effectLst>
                <a:latin typeface="Calibri" pitchFamily="-106" charset="0"/>
              </a:rPr>
              <a:t>(Smith, 2003) research: lack of breakfast impairs learning  </a:t>
            </a:r>
          </a:p>
        </p:txBody>
      </p:sp>
      <p:sp>
        <p:nvSpPr>
          <p:cNvPr id="5" name="TextBox 4"/>
          <p:cNvSpPr txBox="1"/>
          <p:nvPr/>
        </p:nvSpPr>
        <p:spPr>
          <a:xfrm>
            <a:off x="-37454" y="6442502"/>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spTree>
    <p:extLst>
      <p:ext uri="{BB962C8B-B14F-4D97-AF65-F5344CB8AC3E}">
        <p14:creationId xmlns:p14="http://schemas.microsoft.com/office/powerpoint/2010/main" val="29067747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381000"/>
            <a:ext cx="8077200" cy="6095999"/>
          </a:xfrm>
        </p:spPr>
        <p:txBody>
          <a:bodyPr>
            <a:normAutofit/>
          </a:bodyPr>
          <a:lstStyle/>
          <a:p>
            <a:pPr marL="0" lvl="1" indent="0">
              <a:buClr>
                <a:schemeClr val="tx1"/>
              </a:buClr>
              <a:buNone/>
            </a:pPr>
            <a:r>
              <a:rPr lang="en-US" sz="3000" b="1" dirty="0" smtClean="0"/>
              <a:t>Neuroscience</a:t>
            </a:r>
            <a:r>
              <a:rPr lang="en-US" sz="3000" b="1" dirty="0"/>
              <a:t>: </a:t>
            </a:r>
            <a:r>
              <a:rPr lang="en-US" sz="3000" dirty="0"/>
              <a:t>is </a:t>
            </a:r>
            <a:r>
              <a:rPr lang="en-US" sz="3000" dirty="0" smtClean="0"/>
              <a:t>the study</a:t>
            </a:r>
          </a:p>
          <a:p>
            <a:pPr marL="0" lvl="1" indent="0">
              <a:buClr>
                <a:schemeClr val="tx1"/>
              </a:buClr>
              <a:buNone/>
            </a:pPr>
            <a:r>
              <a:rPr lang="en-US" sz="3000" dirty="0" smtClean="0"/>
              <a:t>of </a:t>
            </a:r>
            <a:r>
              <a:rPr lang="en-US" sz="3000" dirty="0"/>
              <a:t>how </a:t>
            </a:r>
            <a:r>
              <a:rPr lang="en-US" sz="3000" dirty="0" smtClean="0"/>
              <a:t>the nervous system</a:t>
            </a:r>
          </a:p>
          <a:p>
            <a:pPr marL="0" lvl="1" indent="0">
              <a:buClr>
                <a:schemeClr val="tx1"/>
              </a:buClr>
              <a:buNone/>
            </a:pPr>
            <a:r>
              <a:rPr lang="en-US" sz="3000" dirty="0" smtClean="0"/>
              <a:t>develops</a:t>
            </a:r>
            <a:r>
              <a:rPr lang="en-US" sz="3000" dirty="0"/>
              <a:t>, its structure, and </a:t>
            </a:r>
            <a:endParaRPr lang="en-US" sz="3000" dirty="0" smtClean="0"/>
          </a:p>
          <a:p>
            <a:pPr marL="0" lvl="1" indent="0">
              <a:buClr>
                <a:schemeClr val="tx1"/>
              </a:buClr>
              <a:buNone/>
            </a:pPr>
            <a:r>
              <a:rPr lang="en-US" sz="3000" dirty="0" smtClean="0"/>
              <a:t>what </a:t>
            </a:r>
            <a:r>
              <a:rPr lang="en-US" sz="3000" dirty="0"/>
              <a:t>it does.  </a:t>
            </a:r>
            <a:r>
              <a:rPr lang="en-US" sz="3000" dirty="0" smtClean="0"/>
              <a:t>The focus is on </a:t>
            </a:r>
          </a:p>
          <a:p>
            <a:pPr marL="0" lvl="1" indent="0">
              <a:buClr>
                <a:schemeClr val="tx1"/>
              </a:buClr>
              <a:buNone/>
            </a:pPr>
            <a:r>
              <a:rPr lang="en-US" sz="3000" dirty="0" smtClean="0"/>
              <a:t>the brain </a:t>
            </a:r>
            <a:r>
              <a:rPr lang="en-US" sz="3000" dirty="0"/>
              <a:t>and its impact on </a:t>
            </a:r>
            <a:endParaRPr lang="en-US" sz="3000" dirty="0" smtClean="0"/>
          </a:p>
          <a:p>
            <a:pPr marL="0" lvl="1" indent="0">
              <a:buClr>
                <a:schemeClr val="tx1"/>
              </a:buClr>
              <a:buNone/>
            </a:pPr>
            <a:r>
              <a:rPr lang="en-US" sz="3000" dirty="0"/>
              <a:t>b</a:t>
            </a:r>
            <a:r>
              <a:rPr lang="en-US" sz="3000" dirty="0" smtClean="0"/>
              <a:t>ehavior and cognitive functions</a:t>
            </a:r>
            <a:r>
              <a:rPr lang="en-US" sz="3000" dirty="0"/>
              <a:t>. </a:t>
            </a:r>
            <a:endParaRPr lang="en-US" sz="3000" dirty="0" smtClean="0"/>
          </a:p>
          <a:p>
            <a:pPr marL="0" lvl="1" indent="0">
              <a:buClr>
                <a:schemeClr val="tx1"/>
              </a:buClr>
              <a:buNone/>
            </a:pPr>
            <a:r>
              <a:rPr lang="en-US" sz="3000" dirty="0" smtClean="0"/>
              <a:t>We study it’s relationship </a:t>
            </a:r>
            <a:r>
              <a:rPr lang="en-US" sz="3000" dirty="0"/>
              <a:t>to behavior and learning</a:t>
            </a:r>
            <a:r>
              <a:rPr lang="en-US" sz="3000" dirty="0" smtClean="0"/>
              <a:t>.</a:t>
            </a:r>
          </a:p>
          <a:p>
            <a:pPr marL="0" indent="0">
              <a:buNone/>
            </a:pPr>
            <a:endParaRPr lang="en-US" dirty="0" smtClean="0"/>
          </a:p>
          <a:p>
            <a:r>
              <a:rPr lang="en-US" dirty="0" smtClean="0"/>
              <a:t>Understanding Neuroscience is a basis of learning, helping you to improve skills related to </a:t>
            </a:r>
            <a:r>
              <a:rPr lang="en-US" dirty="0"/>
              <a:t>t</a:t>
            </a:r>
            <a:r>
              <a:rPr lang="en-US" dirty="0" smtClean="0"/>
              <a:t>eaching.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
            <a:ext cx="3528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09600" y="0"/>
            <a:ext cx="7907337" cy="1654175"/>
          </a:xfrm>
        </p:spPr>
        <p:txBody>
          <a:bodyPr>
            <a:normAutofit/>
          </a:bodyPr>
          <a:lstStyle/>
          <a:p>
            <a:pPr>
              <a:defRPr/>
            </a:pPr>
            <a:r>
              <a:rPr lang="en-US" sz="3000" dirty="0">
                <a:ea typeface="+mj-ea"/>
              </a:rPr>
              <a:t>Eating carbohydrates provides glucose to make glycoproteins that </a:t>
            </a:r>
            <a:r>
              <a:rPr lang="en-US" sz="3000" dirty="0" smtClean="0">
                <a:ea typeface="+mj-ea"/>
              </a:rPr>
              <a:t>o</a:t>
            </a:r>
            <a:r>
              <a:rPr lang="en-US" sz="3000" dirty="0" smtClean="0"/>
              <a:t>rganizes </a:t>
            </a:r>
            <a:r>
              <a:rPr lang="en-US" sz="3000" dirty="0"/>
              <a:t>new synapse </a:t>
            </a:r>
            <a:r>
              <a:rPr lang="en-US" sz="3000" dirty="0" smtClean="0"/>
              <a:t>locations &amp; binds </a:t>
            </a:r>
            <a:r>
              <a:rPr lang="en-US" sz="3000" dirty="0">
                <a:ea typeface="+mj-ea"/>
              </a:rPr>
              <a:t>neurons to one </a:t>
            </a:r>
            <a:r>
              <a:rPr lang="en-US" sz="3000" dirty="0" smtClean="0">
                <a:ea typeface="+mj-ea"/>
              </a:rPr>
              <a:t>another.</a:t>
            </a:r>
            <a:endParaRPr lang="en-US" sz="3000" dirty="0">
              <a:ea typeface="+mj-ea"/>
            </a:endParaRPr>
          </a:p>
        </p:txBody>
      </p:sp>
      <p:sp>
        <p:nvSpPr>
          <p:cNvPr id="5" name="TextBox 4"/>
          <p:cNvSpPr txBox="1"/>
          <p:nvPr/>
        </p:nvSpPr>
        <p:spPr>
          <a:xfrm>
            <a:off x="0" y="6440977"/>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19458" name="Picture 2" descr="https://cmns.umd.edu/sites/default/files/uploads/images/news/01_neurons_lg-crop.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524000"/>
            <a:ext cx="7889875" cy="474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3129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a:bodyPr>
          <a:lstStyle/>
          <a:p>
            <a:pPr eaLnBrk="1" fontAlgn="auto" hangingPunct="1">
              <a:spcAft>
                <a:spcPts val="0"/>
              </a:spcAft>
              <a:defRPr/>
            </a:pPr>
            <a:r>
              <a:rPr lang="en-US" sz="4000" b="1" dirty="0">
                <a:ea typeface="+mj-ea"/>
              </a:rPr>
              <a:t>SLEEP IS A </a:t>
            </a:r>
            <a:r>
              <a:rPr lang="en-US" sz="4000" b="1" dirty="0" smtClean="0">
                <a:ea typeface="+mj-ea"/>
              </a:rPr>
              <a:t>FREE </a:t>
            </a:r>
            <a:r>
              <a:rPr lang="en-US" sz="4000" b="1" dirty="0">
                <a:ea typeface="+mj-ea"/>
              </a:rPr>
              <a:t>LEARNING TOOL</a:t>
            </a:r>
          </a:p>
        </p:txBody>
      </p:sp>
      <p:sp>
        <p:nvSpPr>
          <p:cNvPr id="125955" name="Rectangle 3"/>
          <p:cNvSpPr>
            <a:spLocks noGrp="1" noChangeArrowheads="1"/>
          </p:cNvSpPr>
          <p:nvPr>
            <p:ph idx="1"/>
          </p:nvPr>
        </p:nvSpPr>
        <p:spPr>
          <a:xfrm>
            <a:off x="762000" y="1570037"/>
            <a:ext cx="8077200" cy="4855301"/>
          </a:xfrm>
        </p:spPr>
        <p:txBody>
          <a:bodyPr>
            <a:normAutofit/>
          </a:bodyPr>
          <a:lstStyle/>
          <a:p>
            <a:pPr eaLnBrk="1" hangingPunct="1">
              <a:lnSpc>
                <a:spcPct val="90000"/>
              </a:lnSpc>
              <a:buFont typeface="Wingdings" pitchFamily="-106" charset="2"/>
              <a:buNone/>
            </a:pPr>
            <a:r>
              <a:rPr lang="en-US" dirty="0" smtClean="0">
                <a:effectLst>
                  <a:outerShdw blurRad="38100" dist="38100" dir="2700000" algn="tl">
                    <a:srgbClr val="7C9BA5"/>
                  </a:outerShdw>
                </a:effectLst>
                <a:latin typeface="GoudyOlSt BT" pitchFamily="18" charset="0"/>
              </a:rPr>
              <a:t>DREAMING SLEEP promotes differential strengthening of neurons in networks holding learned information </a:t>
            </a:r>
          </a:p>
          <a:p>
            <a:pPr eaLnBrk="1" hangingPunct="1">
              <a:lnSpc>
                <a:spcPct val="90000"/>
              </a:lnSpc>
              <a:buFont typeface="Wingdings" pitchFamily="-106" charset="2"/>
              <a:buNone/>
            </a:pPr>
            <a:r>
              <a:rPr lang="en-US" dirty="0" smtClean="0">
                <a:effectLst>
                  <a:outerShdw blurRad="38100" dist="38100" dir="2700000" algn="tl">
                    <a:srgbClr val="7C9BA5"/>
                  </a:outerShdw>
                </a:effectLst>
                <a:latin typeface="GoudyOlSt BT" pitchFamily="18" charset="0"/>
              </a:rPr>
              <a:t>NON-DREAMING SLEEP activates calcium channels that biologically repeat the neural path of learning to force long term storage</a:t>
            </a:r>
          </a:p>
          <a:p>
            <a:pPr eaLnBrk="1" hangingPunct="1">
              <a:lnSpc>
                <a:spcPct val="90000"/>
              </a:lnSpc>
              <a:buFont typeface="Wingdings" pitchFamily="-106" charset="2"/>
              <a:buNone/>
            </a:pPr>
            <a:r>
              <a:rPr lang="en-US" dirty="0" smtClean="0">
                <a:effectLst>
                  <a:outerShdw blurRad="38100" dist="38100" dir="2700000" algn="tl">
                    <a:srgbClr val="7C9BA5"/>
                  </a:outerShdw>
                </a:effectLst>
                <a:latin typeface="GoudyOlSt BT" pitchFamily="18" charset="0"/>
              </a:rPr>
              <a:t>   Not very effective to </a:t>
            </a:r>
          </a:p>
          <a:p>
            <a:pPr eaLnBrk="1" hangingPunct="1">
              <a:lnSpc>
                <a:spcPct val="90000"/>
              </a:lnSpc>
              <a:buFont typeface="Wingdings" pitchFamily="-106" charset="2"/>
              <a:buNone/>
            </a:pPr>
            <a:r>
              <a:rPr lang="en-US" dirty="0">
                <a:effectLst>
                  <a:outerShdw blurRad="38100" dist="38100" dir="2700000" algn="tl">
                    <a:srgbClr val="7C9BA5"/>
                  </a:outerShdw>
                </a:effectLst>
                <a:latin typeface="GoudyOlSt BT" pitchFamily="18" charset="0"/>
              </a:rPr>
              <a:t>	</a:t>
            </a:r>
            <a:r>
              <a:rPr lang="en-US" dirty="0" smtClean="0">
                <a:effectLst>
                  <a:outerShdw blurRad="38100" dist="38100" dir="2700000" algn="tl">
                    <a:srgbClr val="7C9BA5"/>
                  </a:outerShdw>
                </a:effectLst>
                <a:latin typeface="GoudyOlSt BT" pitchFamily="18" charset="0"/>
              </a:rPr>
              <a:t>consolidate learning.</a:t>
            </a:r>
          </a:p>
        </p:txBody>
      </p:sp>
      <p:sp>
        <p:nvSpPr>
          <p:cNvPr id="5" name="TextBox 4"/>
          <p:cNvSpPr txBox="1"/>
          <p:nvPr/>
        </p:nvSpPr>
        <p:spPr>
          <a:xfrm>
            <a:off x="32288" y="6425338"/>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1026" name="Picture 2" descr="http://yourbrainhealth.com.au/wp-content/uploads/2014/10/teenagersleep.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62600" y="4539954"/>
            <a:ext cx="3464858" cy="230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76231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fontAlgn="auto" hangingPunct="1">
              <a:spcAft>
                <a:spcPts val="0"/>
              </a:spcAft>
              <a:defRPr/>
            </a:pPr>
            <a:r>
              <a:rPr lang="en-US" sz="3200">
                <a:ea typeface="+mj-ea"/>
              </a:rPr>
              <a:t>DREAMING SLEEP causes differential strengthening by altering neurotransmitters</a:t>
            </a:r>
          </a:p>
        </p:txBody>
      </p:sp>
      <p:pic>
        <p:nvPicPr>
          <p:cNvPr id="73731" name="Picture 3" descr="vesicle neu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6781800" cy="4648200"/>
          </a:xfr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871" y="6316692"/>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spTree>
    <p:extLst>
      <p:ext uri="{BB962C8B-B14F-4D97-AF65-F5344CB8AC3E}">
        <p14:creationId xmlns:p14="http://schemas.microsoft.com/office/powerpoint/2010/main" val="4258404116"/>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67302" y="381000"/>
            <a:ext cx="5486400" cy="1143000"/>
          </a:xfrm>
        </p:spPr>
        <p:txBody>
          <a:bodyPr>
            <a:normAutofit fontScale="90000"/>
          </a:bodyPr>
          <a:lstStyle/>
          <a:p>
            <a:pPr eaLnBrk="1" fontAlgn="auto" hangingPunct="1">
              <a:spcAft>
                <a:spcPts val="0"/>
              </a:spcAft>
              <a:defRPr/>
            </a:pPr>
            <a:r>
              <a:rPr lang="en-US" sz="2800" b="1" dirty="0">
                <a:ea typeface="+mj-ea"/>
              </a:rPr>
              <a:t>Research shows that TOO LITTLE SLEEP </a:t>
            </a:r>
            <a:r>
              <a:rPr lang="en-US" sz="2800" b="1" dirty="0" smtClean="0">
                <a:ea typeface="+mj-ea"/>
              </a:rPr>
              <a:t/>
            </a:r>
            <a:br>
              <a:rPr lang="en-US" sz="2800" b="1" dirty="0" smtClean="0">
                <a:ea typeface="+mj-ea"/>
              </a:rPr>
            </a:br>
            <a:r>
              <a:rPr lang="en-US" sz="2800" b="1" dirty="0"/>
              <a:t>	</a:t>
            </a:r>
            <a:r>
              <a:rPr lang="en-US" sz="2800" b="1" dirty="0" smtClean="0"/>
              <a:t>	</a:t>
            </a:r>
            <a:r>
              <a:rPr lang="en-US" sz="2800" b="1" dirty="0" smtClean="0">
                <a:ea typeface="+mj-ea"/>
              </a:rPr>
              <a:t>or </a:t>
            </a:r>
            <a:br>
              <a:rPr lang="en-US" sz="2800" b="1" dirty="0" smtClean="0">
                <a:ea typeface="+mj-ea"/>
              </a:rPr>
            </a:br>
            <a:r>
              <a:rPr lang="en-US" sz="2800" b="1" dirty="0" smtClean="0">
                <a:ea typeface="+mj-ea"/>
              </a:rPr>
              <a:t>IMPAIRED </a:t>
            </a:r>
            <a:r>
              <a:rPr lang="en-US" sz="2800" b="1" dirty="0">
                <a:ea typeface="+mj-ea"/>
              </a:rPr>
              <a:t>SLEEP = IMPAIRED LEARNING</a:t>
            </a:r>
          </a:p>
        </p:txBody>
      </p:sp>
      <p:sp>
        <p:nvSpPr>
          <p:cNvPr id="164867" name="Rectangle 3"/>
          <p:cNvSpPr>
            <a:spLocks noGrp="1" noChangeArrowheads="1"/>
          </p:cNvSpPr>
          <p:nvPr>
            <p:ph idx="1"/>
          </p:nvPr>
        </p:nvSpPr>
        <p:spPr>
          <a:xfrm>
            <a:off x="762000" y="2506743"/>
            <a:ext cx="8077200" cy="4297363"/>
          </a:xfrm>
        </p:spPr>
        <p:txBody>
          <a:bodyPr/>
          <a:lstStyle/>
          <a:p>
            <a:pPr eaLnBrk="1" hangingPunct="1">
              <a:lnSpc>
                <a:spcPct val="90000"/>
              </a:lnSpc>
              <a:buFont typeface="Wingdings" pitchFamily="-106" charset="2"/>
              <a:buNone/>
            </a:pPr>
            <a:r>
              <a:rPr lang="en-US" dirty="0" smtClean="0">
                <a:effectLst>
                  <a:outerShdw blurRad="38100" dist="38100" dir="2700000" algn="tl">
                    <a:srgbClr val="7C9BA5"/>
                  </a:outerShdw>
                </a:effectLst>
                <a:latin typeface="Calibri" pitchFamily="-106" charset="0"/>
                <a:sym typeface="Webdings" pitchFamily="-106" charset="2"/>
              </a:rPr>
              <a:t></a:t>
            </a:r>
            <a:r>
              <a:rPr lang="en-US" dirty="0" smtClean="0">
                <a:effectLst>
                  <a:outerShdw blurRad="38100" dist="38100" dir="2700000" algn="tl">
                    <a:srgbClr val="7C9BA5"/>
                  </a:outerShdw>
                </a:effectLst>
                <a:latin typeface="Calibri" pitchFamily="-106" charset="0"/>
              </a:rPr>
              <a:t>Alcohol ingested after a day of learning inhibits dreaming sleep and impairs memory storage of the day’s information</a:t>
            </a:r>
          </a:p>
          <a:p>
            <a:pPr eaLnBrk="1" hangingPunct="1">
              <a:lnSpc>
                <a:spcPct val="90000"/>
              </a:lnSpc>
              <a:buFont typeface="Wingdings" pitchFamily="-106" charset="2"/>
              <a:buNone/>
            </a:pPr>
            <a:r>
              <a:rPr lang="en-US" dirty="0" smtClean="0">
                <a:effectLst>
                  <a:outerShdw blurRad="38100" dist="38100" dir="2700000" algn="tl">
                    <a:srgbClr val="7C9BA5"/>
                  </a:outerShdw>
                </a:effectLst>
                <a:latin typeface="Calibri" pitchFamily="-106" charset="0"/>
                <a:sym typeface="Webdings" pitchFamily="-106" charset="2"/>
              </a:rPr>
              <a:t>D</a:t>
            </a:r>
            <a:r>
              <a:rPr lang="en-US" dirty="0" smtClean="0">
                <a:effectLst>
                  <a:outerShdw blurRad="38100" dist="38100" dir="2700000" algn="tl">
                    <a:srgbClr val="7C9BA5"/>
                  </a:outerShdw>
                </a:effectLst>
                <a:latin typeface="Calibri" pitchFamily="-106" charset="0"/>
              </a:rPr>
              <a:t>rugs of abuse used after learning have similar bad effects on sleep and the day’s learning</a:t>
            </a:r>
          </a:p>
          <a:p>
            <a:pPr eaLnBrk="1" hangingPunct="1">
              <a:lnSpc>
                <a:spcPct val="90000"/>
              </a:lnSpc>
              <a:buFont typeface="Wingdings" pitchFamily="-106" charset="2"/>
              <a:buNone/>
            </a:pPr>
            <a:r>
              <a:rPr lang="en-US" dirty="0" smtClean="0">
                <a:effectLst>
                  <a:outerShdw blurRad="38100" dist="38100" dir="2700000" algn="tl">
                    <a:srgbClr val="7C9BA5"/>
                  </a:outerShdw>
                </a:effectLst>
                <a:latin typeface="Calibri" pitchFamily="-106" charset="0"/>
                <a:sym typeface="Webdings" pitchFamily="-106" charset="2"/>
              </a:rPr>
              <a:t>A majority of teens, college students and working adults in the US are sleep-deprived</a:t>
            </a:r>
          </a:p>
        </p:txBody>
      </p:sp>
      <p:sp>
        <p:nvSpPr>
          <p:cNvPr id="5" name="TextBox 4"/>
          <p:cNvSpPr txBox="1"/>
          <p:nvPr/>
        </p:nvSpPr>
        <p:spPr>
          <a:xfrm>
            <a:off x="6629400" y="6241195"/>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2050" name="Picture 2" descr="http://www.personalwellnessconsultant.com/wp-content/uploads/2012/10/sleep-deprive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3702" y="195020"/>
            <a:ext cx="2941126" cy="219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666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fontAlgn="auto" hangingPunct="1">
              <a:spcAft>
                <a:spcPts val="0"/>
              </a:spcAft>
              <a:defRPr/>
            </a:pPr>
            <a:r>
              <a:rPr lang="en-US" sz="4000" dirty="0" smtClean="0">
                <a:ea typeface="+mj-ea"/>
              </a:rPr>
              <a:t>Of the major </a:t>
            </a:r>
            <a:r>
              <a:rPr lang="en-US" sz="4000" dirty="0">
                <a:ea typeface="+mj-ea"/>
              </a:rPr>
              <a:t>learning promoters</a:t>
            </a:r>
          </a:p>
        </p:txBody>
      </p:sp>
      <p:sp>
        <p:nvSpPr>
          <p:cNvPr id="156675" name="Rectangle 3"/>
          <p:cNvSpPr>
            <a:spLocks noGrp="1" noChangeArrowheads="1"/>
          </p:cNvSpPr>
          <p:nvPr>
            <p:ph idx="1"/>
          </p:nvPr>
        </p:nvSpPr>
        <p:spPr/>
        <p:txBody>
          <a:bodyPr/>
          <a:lstStyle/>
          <a:p>
            <a:pPr lvl="1" eaLnBrk="1" hangingPunct="1">
              <a:lnSpc>
                <a:spcPct val="90000"/>
              </a:lnSpc>
            </a:pPr>
            <a:r>
              <a:rPr lang="en-US" dirty="0" smtClean="0">
                <a:latin typeface="GoudyOlSt BT" pitchFamily="18" charset="0"/>
              </a:rPr>
              <a:t>REPETITION of INFORMATION</a:t>
            </a:r>
          </a:p>
          <a:p>
            <a:pPr lvl="1" eaLnBrk="1" hangingPunct="1">
              <a:lnSpc>
                <a:spcPct val="90000"/>
              </a:lnSpc>
              <a:buFont typeface="Wingdings" pitchFamily="-106" charset="2"/>
              <a:buNone/>
            </a:pPr>
            <a:r>
              <a:rPr lang="en-US" sz="2000" dirty="0" smtClean="0">
                <a:latin typeface="GoudyOlSt BT" pitchFamily="18" charset="0"/>
              </a:rPr>
              <a:t>(Squire and </a:t>
            </a:r>
            <a:r>
              <a:rPr lang="en-US" sz="2000" dirty="0" err="1" smtClean="0">
                <a:latin typeface="GoudyOlSt BT" pitchFamily="18" charset="0"/>
              </a:rPr>
              <a:t>Kandel</a:t>
            </a:r>
            <a:r>
              <a:rPr lang="en-US" sz="2000" dirty="0" smtClean="0">
                <a:latin typeface="GoudyOlSt BT" pitchFamily="18" charset="0"/>
              </a:rPr>
              <a:t>, 2000)</a:t>
            </a:r>
          </a:p>
          <a:p>
            <a:pPr lvl="1" eaLnBrk="1" hangingPunct="1">
              <a:lnSpc>
                <a:spcPct val="90000"/>
              </a:lnSpc>
            </a:pPr>
            <a:r>
              <a:rPr lang="en-US" dirty="0" smtClean="0">
                <a:latin typeface="GoudyOlSt BT" pitchFamily="18" charset="0"/>
              </a:rPr>
              <a:t>EXCITEMENT</a:t>
            </a:r>
            <a:r>
              <a:rPr lang="en-US" sz="2400" dirty="0" smtClean="0">
                <a:latin typeface="GoudyOlSt BT" pitchFamily="18" charset="0"/>
              </a:rPr>
              <a:t> at the time of learning</a:t>
            </a:r>
          </a:p>
          <a:p>
            <a:pPr lvl="1" eaLnBrk="1" hangingPunct="1">
              <a:lnSpc>
                <a:spcPct val="90000"/>
              </a:lnSpc>
              <a:buFont typeface="Wingdings" pitchFamily="-106" charset="2"/>
              <a:buNone/>
            </a:pPr>
            <a:r>
              <a:rPr lang="en-US" sz="2400" dirty="0" smtClean="0">
                <a:latin typeface="GoudyOlSt BT" pitchFamily="18" charset="0"/>
              </a:rPr>
              <a:t> </a:t>
            </a:r>
            <a:r>
              <a:rPr lang="en-US" sz="2000" dirty="0" smtClean="0">
                <a:latin typeface="GoudyOlSt BT" pitchFamily="18" charset="0"/>
              </a:rPr>
              <a:t>(Cahill &amp; Gorski, 2003; </a:t>
            </a:r>
            <a:r>
              <a:rPr lang="en-US" sz="2000" dirty="0" err="1" smtClean="0">
                <a:latin typeface="GoudyOlSt BT" pitchFamily="18" charset="0"/>
              </a:rPr>
              <a:t>LeDoux</a:t>
            </a:r>
            <a:r>
              <a:rPr lang="en-US" sz="2000" dirty="0" smtClean="0">
                <a:latin typeface="GoudyOlSt BT" pitchFamily="18" charset="0"/>
              </a:rPr>
              <a:t>, 2002)</a:t>
            </a:r>
          </a:p>
          <a:p>
            <a:pPr lvl="1" eaLnBrk="1" hangingPunct="1">
              <a:lnSpc>
                <a:spcPct val="90000"/>
              </a:lnSpc>
            </a:pPr>
            <a:r>
              <a:rPr lang="en-US" dirty="0" smtClean="0">
                <a:latin typeface="GoudyOlSt BT" pitchFamily="18" charset="0"/>
              </a:rPr>
              <a:t>EATING CARBOHYDRATES</a:t>
            </a:r>
            <a:r>
              <a:rPr lang="en-US" sz="2400" dirty="0" smtClean="0">
                <a:latin typeface="GoudyOlSt BT" pitchFamily="18" charset="0"/>
              </a:rPr>
              <a:t> at time of learning  </a:t>
            </a:r>
            <a:r>
              <a:rPr lang="en-US" sz="2000" dirty="0" smtClean="0">
                <a:latin typeface="GoudyOlSt BT" pitchFamily="18" charset="0"/>
              </a:rPr>
              <a:t>(</a:t>
            </a:r>
            <a:r>
              <a:rPr lang="en-US" sz="2000" dirty="0" err="1" smtClean="0">
                <a:latin typeface="GoudyOlSt BT" pitchFamily="18" charset="0"/>
              </a:rPr>
              <a:t>Korol</a:t>
            </a:r>
            <a:r>
              <a:rPr lang="en-US" sz="2000" dirty="0" smtClean="0">
                <a:latin typeface="GoudyOlSt BT" pitchFamily="18" charset="0"/>
              </a:rPr>
              <a:t>, 2002)</a:t>
            </a:r>
            <a:endParaRPr lang="en-US" sz="2400" dirty="0" smtClean="0">
              <a:latin typeface="GoudyOlSt BT" pitchFamily="18" charset="0"/>
            </a:endParaRPr>
          </a:p>
          <a:p>
            <a:pPr lvl="1" eaLnBrk="1" hangingPunct="1">
              <a:lnSpc>
                <a:spcPct val="90000"/>
              </a:lnSpc>
            </a:pPr>
            <a:r>
              <a:rPr lang="en-US" dirty="0" smtClean="0">
                <a:latin typeface="GoudyOlSt BT" pitchFamily="18" charset="0"/>
              </a:rPr>
              <a:t>8-9 HOURS OF SLEEP</a:t>
            </a:r>
            <a:r>
              <a:rPr lang="en-US" sz="2400" dirty="0" smtClean="0">
                <a:latin typeface="GoudyOlSt BT" pitchFamily="18" charset="0"/>
              </a:rPr>
              <a:t> after learning </a:t>
            </a:r>
            <a:r>
              <a:rPr lang="en-US" sz="2000" dirty="0" smtClean="0">
                <a:latin typeface="GoudyOlSt BT" pitchFamily="18" charset="0"/>
              </a:rPr>
              <a:t>(</a:t>
            </a:r>
            <a:r>
              <a:rPr lang="en-US" sz="2000" dirty="0" err="1" smtClean="0">
                <a:latin typeface="GoudyOlSt BT" pitchFamily="18" charset="0"/>
              </a:rPr>
              <a:t>Kuriyama</a:t>
            </a:r>
            <a:r>
              <a:rPr lang="en-US" sz="2000" dirty="0" smtClean="0">
                <a:latin typeface="GoudyOlSt BT" pitchFamily="18" charset="0"/>
              </a:rPr>
              <a:t>, </a:t>
            </a:r>
            <a:r>
              <a:rPr lang="en-US" sz="2000" dirty="0" err="1" smtClean="0">
                <a:latin typeface="GoudyOlSt BT" pitchFamily="18" charset="0"/>
              </a:rPr>
              <a:t>Stickgold</a:t>
            </a:r>
            <a:r>
              <a:rPr lang="en-US" sz="2000" dirty="0" smtClean="0">
                <a:latin typeface="GoudyOlSt BT" pitchFamily="18" charset="0"/>
              </a:rPr>
              <a:t>, &amp; Walker, 2004)\</a:t>
            </a:r>
          </a:p>
        </p:txBody>
      </p:sp>
      <p:sp>
        <p:nvSpPr>
          <p:cNvPr id="5" name="TextBox 4"/>
          <p:cNvSpPr txBox="1"/>
          <p:nvPr/>
        </p:nvSpPr>
        <p:spPr>
          <a:xfrm>
            <a:off x="6544581" y="6241195"/>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753331" flipH="1">
            <a:off x="7749089" y="-477313"/>
            <a:ext cx="2419996" cy="5734144"/>
          </a:xfrm>
          <a:prstGeom prst="rect">
            <a:avLst/>
          </a:prstGeom>
        </p:spPr>
      </p:pic>
    </p:spTree>
    <p:extLst>
      <p:ext uri="{BB962C8B-B14F-4D97-AF65-F5344CB8AC3E}">
        <p14:creationId xmlns:p14="http://schemas.microsoft.com/office/powerpoint/2010/main" val="4256508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wrap="square" numCol="1" anchorCtr="0" compatLnSpc="1">
            <a:prstTxWarp prst="textNoShape">
              <a:avLst/>
            </a:prstTxWarp>
            <a:normAutofit fontScale="90000"/>
          </a:bodyPr>
          <a:lstStyle/>
          <a:p>
            <a:pPr algn="ctr" eaLnBrk="1" hangingPunct="1">
              <a:defRPr/>
            </a:pPr>
            <a:r>
              <a:rPr lang="en-US" sz="3800" dirty="0" smtClean="0">
                <a:effectLst>
                  <a:outerShdw blurRad="38100" dist="38100" dir="2700000" algn="tl">
                    <a:srgbClr val="7C9BA5"/>
                  </a:outerShdw>
                </a:effectLst>
                <a:latin typeface="Calibri" pitchFamily="-106" charset="0"/>
              </a:rPr>
              <a:t>TEACHERS CAN CONTROL </a:t>
            </a:r>
            <a:br>
              <a:rPr lang="en-US" sz="3800" dirty="0" smtClean="0">
                <a:effectLst>
                  <a:outerShdw blurRad="38100" dist="38100" dir="2700000" algn="tl">
                    <a:srgbClr val="7C9BA5"/>
                  </a:outerShdw>
                </a:effectLst>
                <a:latin typeface="Calibri" pitchFamily="-106" charset="0"/>
              </a:rPr>
            </a:br>
            <a:r>
              <a:rPr lang="en-US" sz="3800" dirty="0" smtClean="0">
                <a:effectLst>
                  <a:outerShdw blurRad="38100" dist="38100" dir="2700000" algn="tl">
                    <a:srgbClr val="7C9BA5"/>
                  </a:outerShdw>
                </a:effectLst>
                <a:latin typeface="Calibri" pitchFamily="-106" charset="0"/>
              </a:rPr>
              <a:t>these PROMOTERS</a:t>
            </a:r>
          </a:p>
        </p:txBody>
      </p:sp>
      <p:sp>
        <p:nvSpPr>
          <p:cNvPr id="162819" name="Rectangle 3"/>
          <p:cNvSpPr>
            <a:spLocks noGrp="1" noChangeArrowheads="1"/>
          </p:cNvSpPr>
          <p:nvPr>
            <p:ph idx="1"/>
          </p:nvPr>
        </p:nvSpPr>
        <p:spPr>
          <a:xfrm>
            <a:off x="685800" y="1492459"/>
            <a:ext cx="8077200" cy="4880587"/>
          </a:xfrm>
        </p:spPr>
        <p:txBody>
          <a:bodyPr>
            <a:normAutofit fontScale="85000" lnSpcReduction="20000"/>
          </a:bodyPr>
          <a:lstStyle/>
          <a:p>
            <a:pPr eaLnBrk="1" hangingPunct="1">
              <a:lnSpc>
                <a:spcPct val="90000"/>
              </a:lnSpc>
              <a:buFont typeface="Wingdings" pitchFamily="-106" charset="2"/>
              <a:buNone/>
            </a:pPr>
            <a:r>
              <a:rPr lang="en-US" sz="8000" dirty="0" smtClean="0">
                <a:effectLst>
                  <a:outerShdw blurRad="38100" dist="38100" dir="2700000" algn="tl">
                    <a:srgbClr val="7C9BA5"/>
                  </a:outerShdw>
                </a:effectLst>
                <a:latin typeface="GoudyOlSt BT" pitchFamily="18" charset="0"/>
              </a:rPr>
              <a:t>Repetition </a:t>
            </a:r>
          </a:p>
          <a:p>
            <a:pPr eaLnBrk="1" hangingPunct="1">
              <a:lnSpc>
                <a:spcPct val="90000"/>
              </a:lnSpc>
              <a:buFont typeface="Wingdings" pitchFamily="-106" charset="2"/>
              <a:buNone/>
            </a:pPr>
            <a:endParaRPr lang="en-US" sz="8000" dirty="0" smtClean="0">
              <a:effectLst>
                <a:outerShdw blurRad="38100" dist="38100" dir="2700000" algn="tl">
                  <a:srgbClr val="7C9BA5"/>
                </a:outerShdw>
              </a:effectLst>
              <a:latin typeface="GoudyOlSt BT" pitchFamily="18" charset="0"/>
            </a:endParaRPr>
          </a:p>
          <a:p>
            <a:pPr eaLnBrk="1" hangingPunct="1">
              <a:lnSpc>
                <a:spcPct val="90000"/>
              </a:lnSpc>
              <a:buFont typeface="Wingdings" pitchFamily="-106" charset="2"/>
              <a:buNone/>
            </a:pPr>
            <a:r>
              <a:rPr lang="en-US" sz="8000" dirty="0">
                <a:effectLst>
                  <a:outerShdw blurRad="38100" dist="38100" dir="2700000" algn="tl">
                    <a:srgbClr val="7C9BA5"/>
                  </a:outerShdw>
                </a:effectLst>
                <a:latin typeface="GoudyOlSt BT" pitchFamily="18" charset="0"/>
              </a:rPr>
              <a:t>	</a:t>
            </a:r>
            <a:r>
              <a:rPr lang="en-US" sz="8000" dirty="0" smtClean="0">
                <a:effectLst>
                  <a:outerShdw blurRad="38100" dist="38100" dir="2700000" algn="tl">
                    <a:srgbClr val="7C9BA5"/>
                  </a:outerShdw>
                </a:effectLst>
                <a:latin typeface="GoudyOlSt BT" pitchFamily="18" charset="0"/>
              </a:rPr>
              <a:t>	&amp; </a:t>
            </a:r>
          </a:p>
          <a:p>
            <a:pPr eaLnBrk="1" hangingPunct="1">
              <a:lnSpc>
                <a:spcPct val="90000"/>
              </a:lnSpc>
              <a:buFont typeface="Wingdings" pitchFamily="-106" charset="2"/>
              <a:buNone/>
            </a:pPr>
            <a:endParaRPr lang="en-US" sz="8000" dirty="0" smtClean="0">
              <a:effectLst>
                <a:outerShdw blurRad="38100" dist="38100" dir="2700000" algn="tl">
                  <a:srgbClr val="7C9BA5"/>
                </a:outerShdw>
              </a:effectLst>
              <a:latin typeface="GoudyOlSt BT" pitchFamily="18" charset="0"/>
            </a:endParaRPr>
          </a:p>
          <a:p>
            <a:pPr eaLnBrk="1" hangingPunct="1">
              <a:lnSpc>
                <a:spcPct val="90000"/>
              </a:lnSpc>
              <a:buFont typeface="Wingdings" pitchFamily="-106" charset="2"/>
              <a:buNone/>
            </a:pPr>
            <a:r>
              <a:rPr lang="en-US" sz="8000" dirty="0" smtClean="0">
                <a:effectLst>
                  <a:outerShdw blurRad="38100" dist="38100" dir="2700000" algn="tl">
                    <a:srgbClr val="7C9BA5"/>
                  </a:outerShdw>
                </a:effectLst>
                <a:latin typeface="GoudyOlSt BT" pitchFamily="18" charset="0"/>
              </a:rPr>
              <a:t>Excitement</a:t>
            </a:r>
          </a:p>
        </p:txBody>
      </p:sp>
      <p:sp>
        <p:nvSpPr>
          <p:cNvPr id="5" name="TextBox 4"/>
          <p:cNvSpPr txBox="1"/>
          <p:nvPr/>
        </p:nvSpPr>
        <p:spPr>
          <a:xfrm>
            <a:off x="0" y="6333528"/>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4100" name="Picture 4" descr="Image result for classroom Repetition  &amp;  Excit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362200"/>
            <a:ext cx="4590464"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1737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wrap="square" numCol="1" anchorCtr="0" compatLnSpc="1">
            <a:prstTxWarp prst="textNoShape">
              <a:avLst/>
            </a:prstTxWarp>
            <a:normAutofit fontScale="90000"/>
          </a:bodyPr>
          <a:lstStyle/>
          <a:p>
            <a:pPr eaLnBrk="1" hangingPunct="1">
              <a:defRPr/>
            </a:pPr>
            <a:r>
              <a:rPr lang="en-US" sz="3800" dirty="0" smtClean="0">
                <a:effectLst>
                  <a:outerShdw blurRad="38100" dist="38100" dir="2700000" algn="tl">
                    <a:srgbClr val="7C9BA5"/>
                  </a:outerShdw>
                </a:effectLst>
                <a:latin typeface="Calibri" pitchFamily="-106" charset="0"/>
              </a:rPr>
              <a:t>Parents CAN influence and Control </a:t>
            </a:r>
            <a:br>
              <a:rPr lang="en-US" sz="3800" dirty="0" smtClean="0">
                <a:effectLst>
                  <a:outerShdw blurRad="38100" dist="38100" dir="2700000" algn="tl">
                    <a:srgbClr val="7C9BA5"/>
                  </a:outerShdw>
                </a:effectLst>
                <a:latin typeface="Calibri" pitchFamily="-106" charset="0"/>
              </a:rPr>
            </a:br>
            <a:r>
              <a:rPr lang="en-US" sz="3800" dirty="0" smtClean="0">
                <a:effectLst>
                  <a:outerShdw blurRad="38100" dist="38100" dir="2700000" algn="tl">
                    <a:srgbClr val="7C9BA5"/>
                  </a:outerShdw>
                </a:effectLst>
                <a:latin typeface="Calibri" pitchFamily="-106" charset="0"/>
              </a:rPr>
              <a:t>these PROMOTERS</a:t>
            </a:r>
          </a:p>
        </p:txBody>
      </p:sp>
      <p:sp>
        <p:nvSpPr>
          <p:cNvPr id="162819" name="Rectangle 3"/>
          <p:cNvSpPr>
            <a:spLocks noGrp="1" noChangeArrowheads="1"/>
          </p:cNvSpPr>
          <p:nvPr>
            <p:ph idx="1"/>
          </p:nvPr>
        </p:nvSpPr>
        <p:spPr>
          <a:xfrm>
            <a:off x="762000" y="1570037"/>
            <a:ext cx="8077200" cy="4297363"/>
          </a:xfrm>
        </p:spPr>
        <p:txBody>
          <a:bodyPr/>
          <a:lstStyle/>
          <a:p>
            <a:pPr eaLnBrk="1" hangingPunct="1">
              <a:lnSpc>
                <a:spcPct val="90000"/>
              </a:lnSpc>
              <a:buFont typeface="Wingdings" pitchFamily="-106" charset="2"/>
              <a:buNone/>
            </a:pPr>
            <a:r>
              <a:rPr lang="en-US" sz="8000" dirty="0" smtClean="0">
                <a:effectLst>
                  <a:outerShdw blurRad="38100" dist="38100" dir="2700000" algn="tl">
                    <a:srgbClr val="7C9BA5"/>
                  </a:outerShdw>
                </a:effectLst>
                <a:latin typeface="GoudyOlSt BT" pitchFamily="18" charset="0"/>
              </a:rPr>
              <a:t>Diet </a:t>
            </a:r>
          </a:p>
          <a:p>
            <a:pPr eaLnBrk="1" hangingPunct="1">
              <a:lnSpc>
                <a:spcPct val="90000"/>
              </a:lnSpc>
              <a:buFont typeface="Wingdings" pitchFamily="-106" charset="2"/>
              <a:buNone/>
            </a:pPr>
            <a:r>
              <a:rPr lang="en-US" sz="8000" dirty="0" smtClean="0">
                <a:effectLst>
                  <a:outerShdw blurRad="38100" dist="38100" dir="2700000" algn="tl">
                    <a:srgbClr val="7C9BA5"/>
                  </a:outerShdw>
                </a:effectLst>
                <a:latin typeface="GoudyOlSt BT" pitchFamily="18" charset="0"/>
              </a:rPr>
              <a:t>	&amp; </a:t>
            </a:r>
          </a:p>
          <a:p>
            <a:pPr eaLnBrk="1" hangingPunct="1">
              <a:lnSpc>
                <a:spcPct val="90000"/>
              </a:lnSpc>
              <a:buFont typeface="Wingdings" pitchFamily="-106" charset="2"/>
              <a:buNone/>
            </a:pPr>
            <a:r>
              <a:rPr lang="en-US" sz="8000" dirty="0">
                <a:effectLst>
                  <a:outerShdw blurRad="38100" dist="38100" dir="2700000" algn="tl">
                    <a:srgbClr val="7C9BA5"/>
                  </a:outerShdw>
                </a:effectLst>
                <a:latin typeface="GoudyOlSt BT" pitchFamily="18" charset="0"/>
              </a:rPr>
              <a:t>	</a:t>
            </a:r>
            <a:r>
              <a:rPr lang="en-US" sz="8000" dirty="0" smtClean="0">
                <a:effectLst>
                  <a:outerShdw blurRad="38100" dist="38100" dir="2700000" algn="tl">
                    <a:srgbClr val="7C9BA5"/>
                  </a:outerShdw>
                </a:effectLst>
                <a:latin typeface="GoudyOlSt BT" pitchFamily="18" charset="0"/>
              </a:rPr>
              <a:t>	Sleep</a:t>
            </a:r>
          </a:p>
        </p:txBody>
      </p:sp>
      <p:sp>
        <p:nvSpPr>
          <p:cNvPr id="5" name="TextBox 4"/>
          <p:cNvSpPr txBox="1"/>
          <p:nvPr/>
        </p:nvSpPr>
        <p:spPr>
          <a:xfrm>
            <a:off x="10332" y="6333528"/>
            <a:ext cx="2377052" cy="415498"/>
          </a:xfrm>
          <a:prstGeom prst="rect">
            <a:avLst/>
          </a:prstGeom>
          <a:noFill/>
        </p:spPr>
        <p:txBody>
          <a:bodyPr wrap="square" rtlCol="0">
            <a:spAutoFit/>
          </a:bodyPr>
          <a:lstStyle/>
          <a:p>
            <a:pPr>
              <a:spcBef>
                <a:spcPct val="0"/>
              </a:spcBef>
            </a:pPr>
            <a:r>
              <a:rPr lang="en-US" sz="700" dirty="0">
                <a:effectLst>
                  <a:outerShdw blurRad="38100" dist="38100" dir="2700000" algn="tl">
                    <a:srgbClr val="FFFFFF"/>
                  </a:outerShdw>
                </a:effectLst>
                <a:latin typeface="Calibri" pitchFamily="-106" charset="0"/>
              </a:rPr>
              <a:t>Carlos F. Camargo, PhD</a:t>
            </a:r>
          </a:p>
          <a:p>
            <a:pPr>
              <a:spcBef>
                <a:spcPct val="0"/>
              </a:spcBef>
            </a:pPr>
            <a:r>
              <a:rPr lang="en-US" sz="700" dirty="0" err="1">
                <a:effectLst>
                  <a:outerShdw blurRad="38100" dist="38100" dir="2700000" algn="tl">
                    <a:srgbClr val="FFFFFF"/>
                  </a:outerShdw>
                </a:effectLst>
                <a:latin typeface="Calibri" pitchFamily="-106" charset="0"/>
              </a:rPr>
              <a:t>Ohana</a:t>
            </a:r>
            <a:r>
              <a:rPr lang="en-US" sz="700" dirty="0">
                <a:effectLst>
                  <a:outerShdw blurRad="38100" dist="38100" dir="2700000" algn="tl">
                    <a:srgbClr val="FFFFFF"/>
                  </a:outerShdw>
                </a:effectLst>
                <a:latin typeface="Calibri" pitchFamily="-106" charset="0"/>
              </a:rPr>
              <a:t> Foundation Lecture Series 2005</a:t>
            </a:r>
          </a:p>
          <a:p>
            <a:pPr>
              <a:spcBef>
                <a:spcPct val="0"/>
              </a:spcBef>
            </a:pPr>
            <a:r>
              <a:rPr lang="en-US" sz="700" dirty="0">
                <a:effectLst>
                  <a:outerShdw blurRad="38100" dist="38100" dir="2700000" algn="tl">
                    <a:srgbClr val="FFFFFF"/>
                  </a:outerShdw>
                </a:effectLst>
                <a:latin typeface="Calibri" pitchFamily="-106" charset="0"/>
              </a:rPr>
              <a:t>Korean Education Development </a:t>
            </a:r>
            <a:r>
              <a:rPr lang="en-US" sz="700" dirty="0" smtClean="0">
                <a:effectLst>
                  <a:outerShdw blurRad="38100" dist="38100" dir="2700000" algn="tl">
                    <a:srgbClr val="FFFFFF"/>
                  </a:outerShdw>
                </a:effectLst>
                <a:latin typeface="Calibri" pitchFamily="-106" charset="0"/>
              </a:rPr>
              <a:t>Institute</a:t>
            </a:r>
            <a:endParaRPr lang="en-US" sz="1400" dirty="0"/>
          </a:p>
        </p:txBody>
      </p:sp>
      <p:pic>
        <p:nvPicPr>
          <p:cNvPr id="3074" name="Picture 2" descr="Image result for child diet and 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560" y="2057400"/>
            <a:ext cx="5940538" cy="247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486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610752"/>
            <a:ext cx="4648200" cy="215444"/>
          </a:xfrm>
          <a:prstGeom prst="rect">
            <a:avLst/>
          </a:prstGeom>
          <a:noFill/>
        </p:spPr>
        <p:txBody>
          <a:bodyPr wrap="square" rtlCol="0">
            <a:spAutoFit/>
          </a:bodyPr>
          <a:lstStyle/>
          <a:p>
            <a:r>
              <a:rPr lang="en-US" sz="800" dirty="0" smtClean="0"/>
              <a:t>Rodriguez, Vanessa. The teaching Brain.  </a:t>
            </a:r>
            <a:r>
              <a:rPr lang="en-US" sz="800" dirty="0" smtClean="0">
                <a:hlinkClick r:id="rId2"/>
              </a:rPr>
              <a:t>WWW.teachingbrain.org</a:t>
            </a:r>
            <a:endParaRPr lang="en-US" sz="800" dirty="0"/>
          </a:p>
        </p:txBody>
      </p:sp>
      <p:sp>
        <p:nvSpPr>
          <p:cNvPr id="2" name="TextBox 1"/>
          <p:cNvSpPr txBox="1"/>
          <p:nvPr/>
        </p:nvSpPr>
        <p:spPr>
          <a:xfrm>
            <a:off x="418454" y="685800"/>
            <a:ext cx="8382000" cy="5940088"/>
          </a:xfrm>
          <a:prstGeom prst="rect">
            <a:avLst/>
          </a:prstGeom>
          <a:noFill/>
        </p:spPr>
        <p:txBody>
          <a:bodyPr wrap="square" rtlCol="0">
            <a:spAutoFit/>
          </a:bodyPr>
          <a:lstStyle/>
          <a:p>
            <a:r>
              <a:rPr lang="en-US" sz="2400" b="1" i="1" u="sng" dirty="0" smtClean="0"/>
              <a:t>Studies have concluded</a:t>
            </a:r>
            <a:r>
              <a:rPr lang="en-US" sz="2400" b="1" i="1" dirty="0" smtClean="0"/>
              <a:t>	</a:t>
            </a:r>
            <a:r>
              <a:rPr lang="en-US" sz="2400" b="1" i="1" u="sng" dirty="0" smtClean="0"/>
              <a:t>Teachers should</a:t>
            </a:r>
          </a:p>
          <a:p>
            <a:endParaRPr lang="en-US" sz="2000" b="1" i="1" dirty="0"/>
          </a:p>
          <a:p>
            <a:r>
              <a:rPr lang="en-US" sz="2400" b="1" dirty="0" smtClean="0"/>
              <a:t>We cannot multitask.		Focus only on one 						task and topic at a time.</a:t>
            </a:r>
          </a:p>
          <a:p>
            <a:r>
              <a:rPr lang="en-US" sz="2400" b="1" dirty="0" smtClean="0"/>
              <a:t>We cannot hold 		Teach (each topic and task) in </a:t>
            </a:r>
            <a:r>
              <a:rPr lang="en-US" sz="2400" b="1" dirty="0"/>
              <a:t>for </a:t>
            </a:r>
            <a:r>
              <a:rPr lang="en-US" sz="2400" b="1" dirty="0" smtClean="0"/>
              <a:t>information for more		</a:t>
            </a:r>
            <a:r>
              <a:rPr lang="en-US" sz="2400" b="1" dirty="0"/>
              <a:t>10 min </a:t>
            </a:r>
            <a:r>
              <a:rPr lang="en-US" sz="2400" b="1" dirty="0" smtClean="0"/>
              <a:t>intervals.</a:t>
            </a:r>
            <a:endParaRPr lang="en-US" sz="2400" b="1" dirty="0"/>
          </a:p>
          <a:p>
            <a:r>
              <a:rPr lang="en-US" sz="2400" b="1" dirty="0" smtClean="0"/>
              <a:t>than </a:t>
            </a:r>
            <a:r>
              <a:rPr lang="en-US" sz="2400" b="1" dirty="0"/>
              <a:t>10 </a:t>
            </a:r>
            <a:r>
              <a:rPr lang="en-US" sz="2400" b="1" dirty="0" smtClean="0"/>
              <a:t>min. 		</a:t>
            </a:r>
            <a:endParaRPr lang="en-US" sz="2400" b="1" dirty="0"/>
          </a:p>
          <a:p>
            <a:r>
              <a:rPr lang="en-US" sz="2400" b="1" dirty="0" smtClean="0"/>
              <a:t>We can recognize patterns	Explain the entire topic in one</a:t>
            </a:r>
          </a:p>
          <a:p>
            <a:r>
              <a:rPr lang="en-US" sz="2400" b="1" dirty="0" smtClean="0"/>
              <a:t>better than details. 		minute &amp; connect it to a core 				concept. </a:t>
            </a:r>
          </a:p>
          <a:p>
            <a:r>
              <a:rPr lang="en-US" sz="2400" b="1" dirty="0" smtClean="0"/>
              <a:t>We can better map 		End each 10 minute interval with information to our brain	an interesting hook. </a:t>
            </a:r>
          </a:p>
          <a:p>
            <a:r>
              <a:rPr lang="en-US" sz="2400" b="1" dirty="0" smtClean="0"/>
              <a:t>when we have increased </a:t>
            </a:r>
          </a:p>
          <a:p>
            <a:r>
              <a:rPr lang="en-US" sz="2400" b="1" dirty="0" smtClean="0"/>
              <a:t>attention and motivation.</a:t>
            </a:r>
          </a:p>
          <a:p>
            <a:r>
              <a:rPr lang="en-US" sz="2400" b="1" dirty="0" smtClean="0"/>
              <a:t>Repetition is helpful to long 	Cycle through the same lesson 3 tern memory.				times per day. </a:t>
            </a:r>
          </a:p>
        </p:txBody>
      </p:sp>
      <p:pic>
        <p:nvPicPr>
          <p:cNvPr id="3074" name="Picture 2" descr="http://brainconnection.brainhq.com/wp-content/uploads/2004/03/brain-based-learning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5600" y="7991"/>
            <a:ext cx="22288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90040"/>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38" y="685800"/>
            <a:ext cx="8749040" cy="516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029386"/>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28600"/>
            <a:ext cx="8077200" cy="685800"/>
          </a:xfrm>
        </p:spPr>
        <p:txBody>
          <a:bodyPr>
            <a:normAutofit fontScale="90000"/>
          </a:bodyPr>
          <a:lstStyle/>
          <a:p>
            <a:pPr>
              <a:defRPr/>
            </a:pPr>
            <a:r>
              <a:rPr lang="en-US" dirty="0" smtClean="0"/>
              <a:t>Resources - Sources</a:t>
            </a:r>
          </a:p>
        </p:txBody>
      </p:sp>
      <p:sp>
        <p:nvSpPr>
          <p:cNvPr id="618499" name="Rectangle 3"/>
          <p:cNvSpPr>
            <a:spLocks noGrp="1" noChangeArrowheads="1"/>
          </p:cNvSpPr>
          <p:nvPr>
            <p:ph type="body" idx="1"/>
            <p:custDataLst>
              <p:tags r:id="rId3"/>
            </p:custDataLst>
          </p:nvPr>
        </p:nvSpPr>
        <p:spPr>
          <a:xfrm>
            <a:off x="762000" y="1143000"/>
            <a:ext cx="8077200" cy="5207976"/>
          </a:xfrm>
        </p:spPr>
        <p:txBody>
          <a:bodyPr>
            <a:normAutofit/>
          </a:bodyPr>
          <a:lstStyle/>
          <a:p>
            <a:pPr lvl="1">
              <a:lnSpc>
                <a:spcPct val="80000"/>
              </a:lnSpc>
              <a:buFontTx/>
              <a:buNone/>
            </a:pPr>
            <a:r>
              <a:rPr lang="en-US" sz="1400" b="1" dirty="0" smtClean="0"/>
              <a:t>Amen </a:t>
            </a:r>
            <a:r>
              <a:rPr lang="en-US" sz="1400" b="1" dirty="0"/>
              <a:t>Clinics Atlas:  </a:t>
            </a:r>
            <a:r>
              <a:rPr lang="en-US" sz="1400" dirty="0">
                <a:hlinkClick r:id="rId6"/>
              </a:rPr>
              <a:t>http://amenclinics.com/bp/atlas/</a:t>
            </a:r>
            <a:endParaRPr lang="en-US" sz="1400" dirty="0"/>
          </a:p>
          <a:p>
            <a:pPr lvl="1">
              <a:lnSpc>
                <a:spcPct val="80000"/>
              </a:lnSpc>
              <a:buFontTx/>
              <a:buNone/>
            </a:pPr>
            <a:r>
              <a:rPr lang="en-US" sz="1400" dirty="0" smtClean="0"/>
              <a:t>Great </a:t>
            </a:r>
            <a:r>
              <a:rPr lang="en-US" sz="1400" dirty="0"/>
              <a:t>website sponsored by Amen Clinics Inc., A Medical Corporation. </a:t>
            </a:r>
            <a:endParaRPr lang="en-US" sz="1400" b="1" dirty="0"/>
          </a:p>
          <a:p>
            <a:pPr lvl="1">
              <a:lnSpc>
                <a:spcPct val="80000"/>
              </a:lnSpc>
              <a:buFontTx/>
              <a:buNone/>
            </a:pPr>
            <a:r>
              <a:rPr lang="en-US" sz="1400" b="1" dirty="0" smtClean="0"/>
              <a:t>Autonomic </a:t>
            </a:r>
            <a:r>
              <a:rPr lang="en-US" sz="1400" b="1" dirty="0"/>
              <a:t>Nervous System:  </a:t>
            </a:r>
            <a:r>
              <a:rPr lang="en-US" sz="1400" dirty="0">
                <a:hlinkClick r:id="rId7"/>
              </a:rPr>
              <a:t>http://faculty.washington.edu/chudler/auto.html</a:t>
            </a:r>
            <a:endParaRPr lang="en-US" sz="1400" dirty="0"/>
          </a:p>
          <a:p>
            <a:pPr lvl="1">
              <a:lnSpc>
                <a:spcPct val="80000"/>
              </a:lnSpc>
              <a:buFontTx/>
              <a:buNone/>
            </a:pPr>
            <a:r>
              <a:rPr lang="en-US" sz="1400" dirty="0" smtClean="0"/>
              <a:t>Summary of </a:t>
            </a:r>
            <a:r>
              <a:rPr lang="en-US" sz="1400" dirty="0"/>
              <a:t>information about the structure and function of the autonomic nervous </a:t>
            </a:r>
            <a:r>
              <a:rPr lang="en-US" sz="1400" dirty="0" smtClean="0"/>
              <a:t>system.</a:t>
            </a:r>
            <a:endParaRPr lang="en-US" sz="1400" b="1" dirty="0"/>
          </a:p>
          <a:p>
            <a:pPr lvl="1">
              <a:lnSpc>
                <a:spcPct val="80000"/>
              </a:lnSpc>
              <a:buFontTx/>
              <a:buNone/>
            </a:pPr>
            <a:r>
              <a:rPr lang="en-US" sz="1400" b="1" dirty="0" smtClean="0"/>
              <a:t>Basic </a:t>
            </a:r>
            <a:r>
              <a:rPr lang="en-US" sz="1400" b="1" dirty="0"/>
              <a:t>Neural Processes Tutorials:  </a:t>
            </a:r>
            <a:r>
              <a:rPr lang="en-US" sz="1400" dirty="0">
                <a:hlinkClick r:id="rId8"/>
              </a:rPr>
              <a:t>http://psych.hanover.edu/Krantz/neurotut.html</a:t>
            </a:r>
            <a:r>
              <a:rPr lang="en-US" sz="1400" dirty="0"/>
              <a:t> </a:t>
            </a:r>
          </a:p>
          <a:p>
            <a:pPr lvl="1">
              <a:lnSpc>
                <a:spcPct val="80000"/>
              </a:lnSpc>
              <a:buFontTx/>
              <a:buNone/>
            </a:pPr>
            <a:r>
              <a:rPr lang="en-US" sz="1400" dirty="0" smtClean="0"/>
              <a:t>Learn </a:t>
            </a:r>
            <a:r>
              <a:rPr lang="en-US" sz="1400" dirty="0"/>
              <a:t>about basic brain functioning.</a:t>
            </a:r>
            <a:endParaRPr lang="en-US" sz="1400" b="1" dirty="0"/>
          </a:p>
          <a:p>
            <a:pPr lvl="1">
              <a:lnSpc>
                <a:spcPct val="80000"/>
              </a:lnSpc>
              <a:buFontTx/>
              <a:buNone/>
            </a:pPr>
            <a:r>
              <a:rPr lang="en-US" sz="1400" b="1" dirty="0" smtClean="0"/>
              <a:t>Brain </a:t>
            </a:r>
            <a:r>
              <a:rPr lang="en-US" sz="1400" b="1" dirty="0"/>
              <a:t>and Behavior :  </a:t>
            </a:r>
            <a:r>
              <a:rPr lang="en-US" sz="1400" dirty="0">
                <a:hlinkClick r:id="rId9"/>
              </a:rPr>
              <a:t>http://serendip.brynmawr.edu/bb/</a:t>
            </a:r>
            <a:endParaRPr lang="en-US" sz="1400" dirty="0"/>
          </a:p>
          <a:p>
            <a:pPr lvl="1">
              <a:lnSpc>
                <a:spcPct val="80000"/>
              </a:lnSpc>
              <a:buFontTx/>
              <a:buNone/>
            </a:pPr>
            <a:r>
              <a:rPr lang="en-US" sz="1400" dirty="0" smtClean="0"/>
              <a:t>Large site - contains </a:t>
            </a:r>
            <a:r>
              <a:rPr lang="en-US" sz="1400" dirty="0"/>
              <a:t>lots of links to information about the </a:t>
            </a:r>
            <a:r>
              <a:rPr lang="en-US" sz="1400" dirty="0" smtClean="0"/>
              <a:t>brain &amp; behavior.  </a:t>
            </a:r>
            <a:r>
              <a:rPr lang="en-US" sz="1400" dirty="0"/>
              <a:t>Students can complete several interactive exercises to learn more about brain functions.</a:t>
            </a:r>
            <a:endParaRPr lang="en-US" sz="1400" b="1" i="1" dirty="0"/>
          </a:p>
          <a:p>
            <a:pPr lvl="1">
              <a:lnSpc>
                <a:spcPct val="80000"/>
              </a:lnSpc>
              <a:buFontTx/>
              <a:buNone/>
            </a:pPr>
            <a:r>
              <a:rPr lang="en-US" sz="1400" b="1" i="1" dirty="0" smtClean="0"/>
              <a:t>Brain </a:t>
            </a:r>
            <a:r>
              <a:rPr lang="en-US" sz="1400" b="1" i="1" dirty="0"/>
              <a:t>&amp; Mind</a:t>
            </a:r>
            <a:r>
              <a:rPr lang="en-US" sz="1400" b="1" dirty="0"/>
              <a:t> – Electronic Magazine on Neuroscience </a:t>
            </a:r>
            <a:r>
              <a:rPr lang="en-US" sz="1400" dirty="0">
                <a:hlinkClick r:id="rId10"/>
              </a:rPr>
              <a:t>http://www.epub.org.br/cm/</a:t>
            </a:r>
            <a:endParaRPr lang="en-US" sz="1400" dirty="0"/>
          </a:p>
          <a:p>
            <a:pPr lvl="1">
              <a:lnSpc>
                <a:spcPct val="80000"/>
              </a:lnSpc>
              <a:buFontTx/>
              <a:buNone/>
            </a:pPr>
            <a:r>
              <a:rPr lang="en-US" sz="1400" dirty="0"/>
              <a:t>MUST SEE SITE!!!  Includes a wealth of short articles devoted to the brain. </a:t>
            </a:r>
            <a:endParaRPr lang="en-US" sz="1400" dirty="0" smtClean="0"/>
          </a:p>
          <a:p>
            <a:pPr lvl="1">
              <a:lnSpc>
                <a:spcPct val="80000"/>
              </a:lnSpc>
              <a:buFontTx/>
              <a:buNone/>
            </a:pPr>
            <a:r>
              <a:rPr lang="en-US" sz="1400" b="1" dirty="0"/>
              <a:t>Brain Model Tutorial:  </a:t>
            </a:r>
            <a:r>
              <a:rPr lang="en-US" sz="1400" dirty="0">
                <a:hlinkClick r:id="rId11"/>
              </a:rPr>
              <a:t>http://pegasus.cc.ucf.edu/~Brainmd1/brain.html</a:t>
            </a:r>
            <a:endParaRPr lang="en-US" sz="1400" dirty="0"/>
          </a:p>
          <a:p>
            <a:pPr lvl="1">
              <a:lnSpc>
                <a:spcPct val="80000"/>
              </a:lnSpc>
              <a:buFontTx/>
              <a:buNone/>
            </a:pPr>
            <a:r>
              <a:rPr lang="en-US" sz="1400" dirty="0"/>
              <a:t>This </a:t>
            </a:r>
            <a:r>
              <a:rPr lang="en-US" sz="1400" dirty="0" smtClean="0"/>
              <a:t>site </a:t>
            </a:r>
            <a:r>
              <a:rPr lang="en-US" sz="1400" dirty="0"/>
              <a:t>teaches students about the various parts of the human brain and allows them to test their knowledge of brain </a:t>
            </a:r>
            <a:r>
              <a:rPr lang="en-US" sz="1400" dirty="0" smtClean="0"/>
              <a:t>structures.</a:t>
            </a:r>
          </a:p>
          <a:p>
            <a:pPr marL="0" indent="0">
              <a:spcBef>
                <a:spcPct val="0"/>
              </a:spcBef>
              <a:buNone/>
            </a:pPr>
            <a:r>
              <a:rPr lang="en-US" sz="1400" b="1" dirty="0" smtClean="0">
                <a:effectLst>
                  <a:outerShdw blurRad="38100" dist="38100" dir="2700000" algn="tl">
                    <a:srgbClr val="FFFFFF"/>
                  </a:outerShdw>
                </a:effectLst>
              </a:rPr>
              <a:t>            Carlos </a:t>
            </a:r>
            <a:r>
              <a:rPr lang="en-US" sz="1400" b="1" dirty="0">
                <a:effectLst>
                  <a:outerShdw blurRad="38100" dist="38100" dir="2700000" algn="tl">
                    <a:srgbClr val="FFFFFF"/>
                  </a:outerShdw>
                </a:effectLst>
              </a:rPr>
              <a:t>F. Camargo</a:t>
            </a:r>
            <a:r>
              <a:rPr lang="en-US" sz="1400" dirty="0">
                <a:effectLst>
                  <a:outerShdw blurRad="38100" dist="38100" dir="2700000" algn="tl">
                    <a:srgbClr val="FFFFFF"/>
                  </a:outerShdw>
                </a:effectLst>
              </a:rPr>
              <a:t>, PhD The Neuroscience of Learning. </a:t>
            </a:r>
            <a:r>
              <a:rPr lang="en-US" sz="1400" dirty="0" err="1">
                <a:effectLst>
                  <a:outerShdw blurRad="38100" dist="38100" dir="2700000" algn="tl">
                    <a:srgbClr val="FFFFFF"/>
                  </a:outerShdw>
                </a:effectLst>
              </a:rPr>
              <a:t>Ohana</a:t>
            </a:r>
            <a:r>
              <a:rPr lang="en-US" sz="1400" dirty="0">
                <a:effectLst>
                  <a:outerShdw blurRad="38100" dist="38100" dir="2700000" algn="tl">
                    <a:srgbClr val="FFFFFF"/>
                  </a:outerShdw>
                </a:effectLst>
              </a:rPr>
              <a:t> Foundation Lecture Series 2005</a:t>
            </a:r>
          </a:p>
          <a:p>
            <a:pPr marL="0" indent="0">
              <a:spcBef>
                <a:spcPct val="0"/>
              </a:spcBef>
              <a:buNone/>
            </a:pPr>
            <a:r>
              <a:rPr lang="en-US" sz="1400" dirty="0" smtClean="0">
                <a:effectLst>
                  <a:outerShdw blurRad="38100" dist="38100" dir="2700000" algn="tl">
                    <a:srgbClr val="FFFFFF"/>
                  </a:outerShdw>
                </a:effectLst>
              </a:rPr>
              <a:t>                    Korean </a:t>
            </a:r>
            <a:r>
              <a:rPr lang="en-US" sz="1400" dirty="0">
                <a:effectLst>
                  <a:outerShdw blurRad="38100" dist="38100" dir="2700000" algn="tl">
                    <a:srgbClr val="FFFFFF"/>
                  </a:outerShdw>
                </a:effectLst>
              </a:rPr>
              <a:t>Education Development Institute</a:t>
            </a:r>
          </a:p>
          <a:p>
            <a:pPr lvl="1">
              <a:lnSpc>
                <a:spcPct val="80000"/>
              </a:lnSpc>
              <a:buFontTx/>
              <a:buNone/>
            </a:pPr>
            <a:r>
              <a:rPr lang="en-US" sz="1400" b="1" dirty="0" smtClean="0"/>
              <a:t>The </a:t>
            </a:r>
            <a:r>
              <a:rPr lang="en-US" sz="1400" b="1" dirty="0"/>
              <a:t>Human Brain: A Learning Tool:  </a:t>
            </a:r>
            <a:r>
              <a:rPr lang="en-US" sz="1400" dirty="0"/>
              <a:t>http://uta.maymt.edu/~psychol/brain.html</a:t>
            </a:r>
          </a:p>
          <a:p>
            <a:pPr lvl="1">
              <a:lnSpc>
                <a:spcPct val="80000"/>
              </a:lnSpc>
              <a:buFontTx/>
              <a:buNone/>
            </a:pPr>
            <a:r>
              <a:rPr lang="en-US" sz="1400" dirty="0" smtClean="0"/>
              <a:t>Close-up </a:t>
            </a:r>
            <a:r>
              <a:rPr lang="en-US" sz="1400" dirty="0"/>
              <a:t>pictures of the brain’s </a:t>
            </a:r>
            <a:r>
              <a:rPr lang="en-US" sz="1400" dirty="0" smtClean="0"/>
              <a:t>lobes. </a:t>
            </a:r>
          </a:p>
          <a:p>
            <a:pPr lvl="1">
              <a:lnSpc>
                <a:spcPct val="80000"/>
              </a:lnSpc>
              <a:buNone/>
            </a:pPr>
            <a:r>
              <a:rPr lang="en-US" sz="1400" b="1" dirty="0"/>
              <a:t>Neuroscience for Kids:  </a:t>
            </a:r>
            <a:r>
              <a:rPr lang="en-US" sz="1400" dirty="0">
                <a:hlinkClick r:id="rId12"/>
              </a:rPr>
              <a:t>http://</a:t>
            </a:r>
            <a:r>
              <a:rPr lang="en-US" sz="1400" dirty="0" smtClean="0">
                <a:hlinkClick r:id="rId12"/>
              </a:rPr>
              <a:t>faculty.washington.edu/chudler/neurok.html</a:t>
            </a:r>
            <a:endParaRPr lang="en-US" sz="1400" dirty="0" smtClean="0"/>
          </a:p>
          <a:p>
            <a:pPr lvl="1">
              <a:lnSpc>
                <a:spcPct val="80000"/>
              </a:lnSpc>
              <a:buNone/>
            </a:pPr>
            <a:r>
              <a:rPr lang="en-US" sz="1400" b="1" dirty="0" smtClean="0"/>
              <a:t>Shen, Jason.  </a:t>
            </a:r>
            <a:r>
              <a:rPr lang="en-US" sz="1400" dirty="0" smtClean="0"/>
              <a:t>Why practice actually makes perfect: How to rewire your brain for better performance. </a:t>
            </a:r>
            <a:r>
              <a:rPr lang="en-US" sz="1400" dirty="0" smtClean="0">
                <a:solidFill>
                  <a:srgbClr val="003300"/>
                </a:solidFill>
                <a:hlinkClick r:id="rId13"/>
              </a:rPr>
              <a:t>https://blog.bufferapp.com/why-practice-actually-makes-perfect-how-to-rewire-your-brain-for-better-performance</a:t>
            </a:r>
            <a:endParaRPr lang="en-US" sz="1400" dirty="0">
              <a:solidFill>
                <a:srgbClr val="003300"/>
              </a:solidFill>
            </a:endParaRPr>
          </a:p>
          <a:p>
            <a:pPr lvl="1">
              <a:lnSpc>
                <a:spcPct val="80000"/>
              </a:lnSpc>
              <a:buNone/>
            </a:pPr>
            <a:r>
              <a:rPr lang="en-US" sz="1400" b="1" dirty="0" smtClean="0"/>
              <a:t>Whole </a:t>
            </a:r>
            <a:r>
              <a:rPr lang="en-US" sz="1400" b="1" dirty="0"/>
              <a:t>Brain Atlas:  </a:t>
            </a:r>
            <a:r>
              <a:rPr lang="en-US" sz="1400" dirty="0">
                <a:hlinkClick r:id="rId14"/>
              </a:rPr>
              <a:t>http://</a:t>
            </a:r>
            <a:r>
              <a:rPr lang="en-US" sz="1400" dirty="0" smtClean="0">
                <a:hlinkClick r:id="rId14"/>
              </a:rPr>
              <a:t>www.med.harvard.edu:80/AANLIB/home.html</a:t>
            </a:r>
            <a:endParaRPr lang="en-US" sz="1400" dirty="0" smtClean="0"/>
          </a:p>
          <a:p>
            <a:pPr lvl="1">
              <a:lnSpc>
                <a:spcPct val="80000"/>
              </a:lnSpc>
              <a:buNone/>
            </a:pPr>
            <a:endParaRPr lang="en-US" sz="1400" b="1" dirty="0"/>
          </a:p>
          <a:p>
            <a:pPr lvl="1">
              <a:lnSpc>
                <a:spcPct val="80000"/>
              </a:lnSpc>
              <a:buFontTx/>
              <a:buNone/>
            </a:pPr>
            <a:endParaRPr lang="en-US" sz="1400" b="1" dirty="0"/>
          </a:p>
          <a:p>
            <a:pPr lvl="1">
              <a:lnSpc>
                <a:spcPct val="80000"/>
              </a:lnSpc>
              <a:buFontTx/>
              <a:buNone/>
            </a:pPr>
            <a:endParaRPr lang="en-US" sz="1400" b="1" dirty="0"/>
          </a:p>
        </p:txBody>
      </p:sp>
    </p:spTree>
    <p:custDataLst>
      <p:tags r:id="rId1"/>
    </p:custData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b="1" dirty="0" smtClean="0"/>
              <a:t>What is Learning</a:t>
            </a:r>
            <a:endParaRPr lang="en-US" b="1" dirty="0"/>
          </a:p>
        </p:txBody>
      </p:sp>
      <p:sp>
        <p:nvSpPr>
          <p:cNvPr id="3" name="Content Placeholder 2"/>
          <p:cNvSpPr>
            <a:spLocks noGrp="1"/>
          </p:cNvSpPr>
          <p:nvPr>
            <p:ph sz="half" idx="1"/>
            <p:custDataLst>
              <p:tags r:id="rId3"/>
            </p:custDataLst>
          </p:nvPr>
        </p:nvSpPr>
        <p:spPr>
          <a:xfrm>
            <a:off x="-1" y="1524000"/>
            <a:ext cx="6096001" cy="4953000"/>
          </a:xfrm>
        </p:spPr>
        <p:txBody>
          <a:bodyPr>
            <a:normAutofit/>
          </a:bodyPr>
          <a:lstStyle/>
          <a:p>
            <a:pPr lvl="1">
              <a:buNone/>
            </a:pPr>
            <a:r>
              <a:rPr lang="en-US" sz="3600" dirty="0">
                <a:effectLst>
                  <a:outerShdw blurRad="38100" dist="38100" dir="2700000" algn="tl">
                    <a:srgbClr val="7C9BA5"/>
                  </a:outerShdw>
                </a:effectLst>
              </a:rPr>
              <a:t>CHANGING the structure &amp; actions of NEURONS so they HOLD INFORMATION in </a:t>
            </a:r>
          </a:p>
          <a:p>
            <a:pPr lvl="1">
              <a:buNone/>
            </a:pPr>
            <a:r>
              <a:rPr lang="en-US" sz="3600" dirty="0">
                <a:effectLst>
                  <a:outerShdw blurRad="38100" dist="38100" dir="2700000" algn="tl">
                    <a:srgbClr val="7C9BA5"/>
                  </a:outerShdw>
                </a:effectLst>
              </a:rPr>
              <a:t>LONG TERM </a:t>
            </a:r>
            <a:r>
              <a:rPr lang="en-US" sz="3600" dirty="0" smtClean="0">
                <a:effectLst>
                  <a:outerShdw blurRad="38100" dist="38100" dir="2700000" algn="tl">
                    <a:srgbClr val="7C9BA5"/>
                  </a:outerShdw>
                </a:effectLst>
              </a:rPr>
              <a:t>MEMORY</a:t>
            </a:r>
          </a:p>
          <a:p>
            <a:pPr lvl="1">
              <a:buNone/>
            </a:pPr>
            <a:r>
              <a:rPr lang="en-US" sz="3600" dirty="0" smtClean="0">
                <a:effectLst>
                  <a:outerShdw blurRad="38100" dist="38100" dir="2700000" algn="tl">
                    <a:srgbClr val="7C9BA5"/>
                  </a:outerShdw>
                </a:effectLst>
              </a:rPr>
              <a:t>In TEMPORAL &amp; PARIETAL </a:t>
            </a:r>
            <a:endParaRPr lang="en-US" sz="3600" dirty="0">
              <a:effectLst>
                <a:outerShdw blurRad="38100" dist="38100" dir="2700000" algn="tl">
                  <a:srgbClr val="7C9BA5"/>
                </a:outerShdw>
              </a:effectLst>
            </a:endParaRPr>
          </a:p>
          <a:p>
            <a:pPr lvl="1">
              <a:buNone/>
            </a:pPr>
            <a:r>
              <a:rPr lang="en-US" sz="3600" dirty="0">
                <a:effectLst>
                  <a:outerShdw blurRad="38100" dist="38100" dir="2700000" algn="tl">
                    <a:srgbClr val="7C9BA5"/>
                  </a:outerShdw>
                </a:effectLst>
              </a:rPr>
              <a:t>LOBES of the CORTEX</a:t>
            </a:r>
          </a:p>
        </p:txBody>
      </p:sp>
      <p:pic>
        <p:nvPicPr>
          <p:cNvPr id="2052" name="Picture 4" descr="http://ueatexas.com/wp-content/uploads/Students-in-classroom.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6400" y="3429000"/>
            <a:ext cx="3276600" cy="29063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rror neuron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99880" y="316827"/>
            <a:ext cx="3229819" cy="25025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4038600"/>
          </a:xfrm>
        </p:spPr>
        <p:txBody>
          <a:bodyPr>
            <a:noAutofit/>
          </a:bodyPr>
          <a:lstStyle/>
          <a:p>
            <a:pPr algn="r"/>
            <a:r>
              <a:rPr lang="en-US" sz="3600" dirty="0" smtClean="0"/>
              <a:t>Neurons</a:t>
            </a:r>
            <a:r>
              <a:rPr lang="en-US" sz="3600" b="0" dirty="0"/>
              <a:t> (Nerve Cells) </a:t>
            </a:r>
            <a:r>
              <a:rPr lang="en-US" sz="3600" b="0" dirty="0" smtClean="0"/>
              <a:t/>
            </a:r>
            <a:br>
              <a:rPr lang="en-US" sz="3600" b="0" dirty="0" smtClean="0"/>
            </a:br>
            <a:r>
              <a:rPr lang="en-US" sz="3600" b="0" dirty="0" smtClean="0"/>
              <a:t>The </a:t>
            </a:r>
            <a:r>
              <a:rPr lang="en-US" sz="3600" b="0" dirty="0"/>
              <a:t>human body is made up of trillions of cells. Cells of the nervous system, called nerve cells or </a:t>
            </a:r>
            <a:r>
              <a:rPr lang="en-US" sz="3600" dirty="0"/>
              <a:t>neurons</a:t>
            </a:r>
            <a:r>
              <a:rPr lang="en-US" sz="3600" b="0" dirty="0"/>
              <a:t>, are specialized to carry "messages" through an electrochemical process. </a:t>
            </a:r>
            <a:r>
              <a:rPr lang="en-US" sz="3600" b="0" dirty="0" smtClean="0"/>
              <a:t/>
            </a:r>
            <a:br>
              <a:rPr lang="en-US" sz="3600" b="0" dirty="0" smtClean="0"/>
            </a:br>
            <a:r>
              <a:rPr lang="en-US" sz="3600" b="0" dirty="0" smtClean="0"/>
              <a:t>The </a:t>
            </a:r>
            <a:r>
              <a:rPr lang="en-US" sz="3600" b="0" dirty="0"/>
              <a:t>human brain has approximately 100 billion </a:t>
            </a:r>
            <a:r>
              <a:rPr lang="en-US" sz="3600" dirty="0"/>
              <a:t>neurons</a:t>
            </a:r>
            <a:r>
              <a:rPr lang="en-US" sz="3600" b="0" dirty="0"/>
              <a:t>.</a:t>
            </a:r>
          </a:p>
        </p:txBody>
      </p:sp>
      <p:sp>
        <p:nvSpPr>
          <p:cNvPr id="3" name="TextBox 2"/>
          <p:cNvSpPr txBox="1"/>
          <p:nvPr/>
        </p:nvSpPr>
        <p:spPr>
          <a:xfrm>
            <a:off x="5943600" y="6436963"/>
            <a:ext cx="2020105" cy="200055"/>
          </a:xfrm>
          <a:prstGeom prst="rect">
            <a:avLst/>
          </a:prstGeom>
          <a:noFill/>
        </p:spPr>
        <p:txBody>
          <a:bodyPr wrap="none" rtlCol="0">
            <a:spAutoFit/>
          </a:bodyPr>
          <a:lstStyle/>
          <a:p>
            <a:r>
              <a:rPr lang="en-US" sz="700" dirty="0"/>
              <a:t>https://faculty.washington.edu/chudler/cells.html</a:t>
            </a:r>
          </a:p>
        </p:txBody>
      </p:sp>
      <p:pic>
        <p:nvPicPr>
          <p:cNvPr id="1026" name="Picture 2" descr="http://www.ninds.nih.gov/img/neuron_archite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33570"/>
            <a:ext cx="5486400" cy="2726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01" y="381000"/>
            <a:ext cx="8388703"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321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solidFill>
                  <a:srgbClr val="C00000"/>
                </a:solidFill>
                <a:ea typeface="+mj-ea"/>
              </a:rPr>
              <a:t>Learning</a:t>
            </a:r>
            <a:r>
              <a:rPr lang="en-US" sz="2800" dirty="0" smtClean="0">
                <a:ea typeface="+mj-ea"/>
              </a:rPr>
              <a:t>: Neurons make </a:t>
            </a:r>
            <a:r>
              <a:rPr lang="en-US" sz="2800" dirty="0">
                <a:ea typeface="+mj-ea"/>
              </a:rPr>
              <a:t>NEW </a:t>
            </a:r>
            <a:r>
              <a:rPr lang="en-US" sz="2800" dirty="0" smtClean="0">
                <a:ea typeface="+mj-ea"/>
              </a:rPr>
              <a:t>LINKS to communicate with each other.</a:t>
            </a:r>
            <a:br>
              <a:rPr lang="en-US" sz="2800" dirty="0" smtClean="0">
                <a:ea typeface="+mj-ea"/>
              </a:rPr>
            </a:br>
            <a:r>
              <a:rPr lang="en-US" sz="2800" dirty="0" smtClean="0">
                <a:ea typeface="+mj-ea"/>
              </a:rPr>
              <a:t>Weak Neuron connections are pruned back</a:t>
            </a:r>
            <a:endParaRPr lang="en-US" sz="2800" dirty="0">
              <a:ea typeface="+mj-ea"/>
            </a:endParaRPr>
          </a:p>
        </p:txBody>
      </p:sp>
      <p:pic>
        <p:nvPicPr>
          <p:cNvPr id="5" name="Picture 5" descr="http://deliveryimages.acm.org/10.1145/2510000/2501855/ins0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79520" y="3048000"/>
            <a:ext cx="512064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1910166"/>
            <a:ext cx="3505200" cy="494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73420" y="6448455"/>
            <a:ext cx="2354580" cy="200055"/>
          </a:xfrm>
          <a:prstGeom prst="rect">
            <a:avLst/>
          </a:prstGeom>
          <a:noFill/>
        </p:spPr>
        <p:txBody>
          <a:bodyPr wrap="square" rtlCol="0">
            <a:spAutoFit/>
          </a:bodyPr>
          <a:lstStyle/>
          <a:p>
            <a:r>
              <a:rPr lang="en-US" sz="700" dirty="0"/>
              <a:t>https://faculty.washington.edu/chudler/plast.html</a:t>
            </a:r>
          </a:p>
        </p:txBody>
      </p:sp>
    </p:spTree>
    <p:extLst>
      <p:ext uri="{BB962C8B-B14F-4D97-AF65-F5344CB8AC3E}">
        <p14:creationId xmlns:p14="http://schemas.microsoft.com/office/powerpoint/2010/main" val="74243213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228600"/>
            <a:ext cx="8077200" cy="726832"/>
          </a:xfrm>
        </p:spPr>
        <p:txBody>
          <a:bodyPr>
            <a:normAutofit fontScale="90000"/>
          </a:bodyPr>
          <a:lstStyle/>
          <a:p>
            <a:r>
              <a:rPr lang="en-US" b="1" dirty="0" smtClean="0"/>
              <a:t>Neurotransmitters</a:t>
            </a:r>
          </a:p>
        </p:txBody>
      </p:sp>
      <p:sp>
        <p:nvSpPr>
          <p:cNvPr id="62467" name="Rectangle 3"/>
          <p:cNvSpPr>
            <a:spLocks noGrp="1" noChangeArrowheads="1"/>
          </p:cNvSpPr>
          <p:nvPr>
            <p:ph type="body" idx="1"/>
          </p:nvPr>
        </p:nvSpPr>
        <p:spPr>
          <a:xfrm>
            <a:off x="152400" y="1143000"/>
            <a:ext cx="7772400" cy="4724400"/>
          </a:xfrm>
        </p:spPr>
        <p:txBody>
          <a:bodyPr/>
          <a:lstStyle/>
          <a:p>
            <a:pPr marL="0" indent="0">
              <a:buClr>
                <a:schemeClr val="tx1"/>
              </a:buClr>
              <a:buNone/>
            </a:pPr>
            <a:r>
              <a:rPr lang="en-US" b="1" dirty="0" smtClean="0"/>
              <a:t>Types of neurotransmitters</a:t>
            </a:r>
          </a:p>
          <a:p>
            <a:pPr marL="457200" lvl="1" indent="0">
              <a:buClr>
                <a:schemeClr val="tx1"/>
              </a:buClr>
              <a:buNone/>
            </a:pPr>
            <a:r>
              <a:rPr lang="en-US" sz="2400" b="1" dirty="0"/>
              <a:t>Dopamine</a:t>
            </a:r>
            <a:r>
              <a:rPr lang="en-US" sz="2400" dirty="0"/>
              <a:t> (Involved in control of </a:t>
            </a:r>
            <a:endParaRPr lang="en-US" sz="2400" dirty="0" smtClean="0"/>
          </a:p>
          <a:p>
            <a:pPr marL="457200" lvl="1" indent="0">
              <a:buClr>
                <a:schemeClr val="tx1"/>
              </a:buClr>
              <a:buNone/>
            </a:pPr>
            <a:r>
              <a:rPr lang="en-US" sz="2400" dirty="0" smtClean="0"/>
              <a:t>movement/balance</a:t>
            </a:r>
            <a:r>
              <a:rPr lang="en-US" sz="2400" dirty="0"/>
              <a:t>, reward/addiction, pleasure, emotion and normal  cognition ( thinking).</a:t>
            </a:r>
          </a:p>
          <a:p>
            <a:pPr marL="457200" lvl="1" indent="0">
              <a:buClr>
                <a:schemeClr val="tx1"/>
              </a:buClr>
              <a:buNone/>
            </a:pPr>
            <a:r>
              <a:rPr lang="en-US" sz="2400" b="1" dirty="0" smtClean="0"/>
              <a:t>Serotonin</a:t>
            </a:r>
            <a:r>
              <a:rPr lang="en-US" sz="2400" dirty="0" smtClean="0"/>
              <a:t> (Involved in memory and stimulates 	movement.</a:t>
            </a:r>
          </a:p>
          <a:p>
            <a:pPr marL="457200" lvl="1" indent="0">
              <a:buClr>
                <a:schemeClr val="tx1"/>
              </a:buClr>
              <a:buNone/>
            </a:pPr>
            <a:r>
              <a:rPr lang="en-US" sz="2400" b="1" dirty="0" smtClean="0"/>
              <a:t>Norepinephrine</a:t>
            </a:r>
            <a:r>
              <a:rPr lang="en-US" sz="2400" dirty="0" smtClean="0"/>
              <a:t> (Involved in arousal and mood).</a:t>
            </a:r>
          </a:p>
          <a:p>
            <a:pPr marL="457200" lvl="1" indent="0">
              <a:buClr>
                <a:schemeClr val="tx1"/>
              </a:buClr>
              <a:buNone/>
            </a:pPr>
            <a:r>
              <a:rPr lang="en-US" sz="2400" b="1" dirty="0" smtClean="0"/>
              <a:t>Acetylcholine</a:t>
            </a:r>
            <a:r>
              <a:rPr lang="en-US" sz="2400" dirty="0" smtClean="0"/>
              <a:t> (Involved in memory and </a:t>
            </a:r>
          </a:p>
          <a:p>
            <a:pPr marL="457200" lvl="1" indent="0">
              <a:buClr>
                <a:schemeClr val="tx1"/>
              </a:buClr>
              <a:buNone/>
            </a:pPr>
            <a:r>
              <a:rPr lang="en-US" sz="2400" dirty="0"/>
              <a:t>	</a:t>
            </a:r>
            <a:r>
              <a:rPr lang="en-US" sz="2400" dirty="0" smtClean="0"/>
              <a:t>stimulates movement).</a:t>
            </a:r>
          </a:p>
          <a:p>
            <a:pPr marL="457200" lvl="1" indent="0">
              <a:buClr>
                <a:schemeClr val="tx1"/>
              </a:buClr>
              <a:buNone/>
            </a:pPr>
            <a:endParaRPr lang="en-US" dirty="0" smtClean="0"/>
          </a:p>
          <a:p>
            <a:pPr>
              <a:buClr>
                <a:schemeClr val="tx1"/>
              </a:buClr>
            </a:pPr>
            <a:endParaRPr lang="en-US" dirty="0"/>
          </a:p>
          <a:p>
            <a:pPr>
              <a:buClr>
                <a:schemeClr val="tx1"/>
              </a:buClr>
            </a:pPr>
            <a:endParaRPr lang="en-US" dirty="0" smtClean="0"/>
          </a:p>
          <a:p>
            <a:pPr>
              <a:buClr>
                <a:schemeClr val="tx1"/>
              </a:buClr>
              <a:buFontTx/>
              <a:buNone/>
            </a:pPr>
            <a:endParaRPr lang="en-US" dirty="0" smtClean="0"/>
          </a:p>
        </p:txBody>
      </p:sp>
      <p:pic>
        <p:nvPicPr>
          <p:cNvPr id="8194" name="Picture 2" descr="https://encrypted-tbn1.gstatic.com/images?q=tbn:ANd9GcRnUsiE0qFGdRKK4QfXIkidgI0zEgYv7xUkDawkNmaOZJ8GJi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267200"/>
            <a:ext cx="307657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amino-acid-therapy.com/wp-content/uploads/2012/08/neurotransmitter2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6400" y="228600"/>
            <a:ext cx="3372334"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2741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752600" y="1066800"/>
            <a:ext cx="518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4400">
              <a:solidFill>
                <a:schemeClr val="tx2"/>
              </a:solidFill>
              <a:latin typeface="Times" charset="0"/>
            </a:endParaRPr>
          </a:p>
        </p:txBody>
      </p:sp>
      <p:sp>
        <p:nvSpPr>
          <p:cNvPr id="53251" name="Rectangle 3"/>
          <p:cNvSpPr>
            <a:spLocks noChangeArrowheads="1"/>
          </p:cNvSpPr>
          <p:nvPr/>
        </p:nvSpPr>
        <p:spPr bwMode="auto">
          <a:xfrm>
            <a:off x="2895600" y="1447800"/>
            <a:ext cx="411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4400">
              <a:solidFill>
                <a:schemeClr val="tx2"/>
              </a:solidFill>
              <a:latin typeface="Times" charset="0"/>
            </a:endParaRP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7"/>
          <p:cNvSpPr txBox="1">
            <a:spLocks noChangeArrowheads="1"/>
          </p:cNvSpPr>
          <p:nvPr/>
        </p:nvSpPr>
        <p:spPr bwMode="auto">
          <a:xfrm>
            <a:off x="-546100" y="37465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p>
        </p:txBody>
      </p:sp>
      <p:sp>
        <p:nvSpPr>
          <p:cNvPr id="2" name="TextBox 1"/>
          <p:cNvSpPr txBox="1"/>
          <p:nvPr/>
        </p:nvSpPr>
        <p:spPr>
          <a:xfrm>
            <a:off x="228600" y="5486400"/>
            <a:ext cx="2667000" cy="400110"/>
          </a:xfrm>
          <a:prstGeom prst="rect">
            <a:avLst/>
          </a:prstGeom>
          <a:noFill/>
        </p:spPr>
        <p:txBody>
          <a:bodyPr wrap="square" rtlCol="0">
            <a:spAutoFit/>
          </a:bodyPr>
          <a:lstStyle/>
          <a:p>
            <a:r>
              <a:rPr lang="en-US" sz="2000" b="1" dirty="0" smtClean="0">
                <a:solidFill>
                  <a:schemeClr val="bg1"/>
                </a:solidFill>
              </a:rPr>
              <a:t>Dopamine</a:t>
            </a:r>
            <a:endParaRPr lang="en-US" sz="2000" b="1" dirty="0">
              <a:solidFill>
                <a:schemeClr val="bg1"/>
              </a:solidFill>
            </a:endParaRPr>
          </a:p>
        </p:txBody>
      </p:sp>
    </p:spTree>
    <p:extLst>
      <p:ext uri="{BB962C8B-B14F-4D97-AF65-F5344CB8AC3E}">
        <p14:creationId xmlns:p14="http://schemas.microsoft.com/office/powerpoint/2010/main" val="1300778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1.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2143</Words>
  <Application>Microsoft Office PowerPoint</Application>
  <PresentationFormat>On-screen Show (4:3)</PresentationFormat>
  <Paragraphs>293</Paragraphs>
  <Slides>39</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ＭＳ Ｐゴシック</vt:lpstr>
      <vt:lpstr>Arial</vt:lpstr>
      <vt:lpstr>Calibri</vt:lpstr>
      <vt:lpstr>Georgia</vt:lpstr>
      <vt:lpstr>GoudyOlSt BT</vt:lpstr>
      <vt:lpstr>Times</vt:lpstr>
      <vt:lpstr>Times New Roman</vt:lpstr>
      <vt:lpstr>Webdings</vt:lpstr>
      <vt:lpstr>Wingdings</vt:lpstr>
      <vt:lpstr>Training</vt:lpstr>
      <vt:lpstr>  Neuroscience:     Informing   Teaching &amp; Learning</vt:lpstr>
      <vt:lpstr>PowerPoint Presentation</vt:lpstr>
      <vt:lpstr>PowerPoint Presentation</vt:lpstr>
      <vt:lpstr>What is Learning</vt:lpstr>
      <vt:lpstr>Neurons (Nerve Cells)  The human body is made up of trillions of cells. Cells of the nervous system, called nerve cells or neurons, are specialized to carry "messages" through an electrochemical process.  The human brain has approximately 100 billion neurons.</vt:lpstr>
      <vt:lpstr>PowerPoint Presentation</vt:lpstr>
      <vt:lpstr>Learning: Neurons make NEW LINKS to communicate with each other. Weak Neuron connections are pruned back</vt:lpstr>
      <vt:lpstr>Neurotransmitters</vt:lpstr>
      <vt:lpstr>PowerPoint Presentation</vt:lpstr>
      <vt:lpstr>Stress</vt:lpstr>
      <vt:lpstr>PowerPoint Presentation</vt:lpstr>
      <vt:lpstr>PowerPoint Presentation</vt:lpstr>
      <vt:lpstr> AMYGDALA</vt:lpstr>
      <vt:lpstr>PowerPoint Presentation</vt:lpstr>
      <vt:lpstr>PowerPoint Presentation</vt:lpstr>
      <vt:lpstr>PowerPoint Presentation</vt:lpstr>
      <vt:lpstr>Human Motivation system</vt:lpstr>
      <vt:lpstr>Increased Dopamine IS the Reward</vt:lpstr>
      <vt:lpstr>FRONTAL LOBE</vt:lpstr>
      <vt:lpstr>We are motivated to LEARN to get  5 Primary Social Rewards</vt:lpstr>
      <vt:lpstr>Motivation to Learn  School Subjects are Conditioned</vt:lpstr>
      <vt:lpstr>Major promoters of learning =</vt:lpstr>
      <vt:lpstr>The 1st Learning Promoter is REPETITION</vt:lpstr>
      <vt:lpstr>Repetition causes neurons to make  MORE CONNECTIONS with other neurons</vt:lpstr>
      <vt:lpstr>PowerPoint Presentation</vt:lpstr>
      <vt:lpstr>Another learning promoter is EXCITEMENT</vt:lpstr>
      <vt:lpstr>Excitement automatically increases  certain neurotransmitters</vt:lpstr>
      <vt:lpstr>Excitement sets NEURON CONNECTIONS in the “ON” position</vt:lpstr>
      <vt:lpstr>Another learning promoter is  EATING CARBOHYDRATES  (Complex-Whole grains, non processed foods, etc)</vt:lpstr>
      <vt:lpstr>Eating carbohydrates provides glucose to make glycoproteins that organizes new synapse locations &amp; binds neurons to one another.</vt:lpstr>
      <vt:lpstr>SLEEP IS A FREE LEARNING TOOL</vt:lpstr>
      <vt:lpstr>DREAMING SLEEP causes differential strengthening by altering neurotransmitters</vt:lpstr>
      <vt:lpstr>Research shows that TOO LITTLE SLEEP    or  IMPAIRED SLEEP = IMPAIRED LEARNING</vt:lpstr>
      <vt:lpstr>Of the major learning promoters</vt:lpstr>
      <vt:lpstr>TEACHERS CAN CONTROL  these PROMOTERS</vt:lpstr>
      <vt:lpstr>Parents CAN influence and Control  these PROMOTERS</vt:lpstr>
      <vt:lpstr>PowerPoint Presentation</vt:lpstr>
      <vt:lpstr>PowerPoint Presentation</vt:lpstr>
      <vt:lpstr>Resources - 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2016-02-20T08:08:34Z</dcterms:created>
  <dcterms:modified xsi:type="dcterms:W3CDTF">2016-05-08T02:21:16Z</dcterms:modified>
</cp:coreProperties>
</file>