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9" r:id="rId16"/>
    <p:sldId id="286" r:id="rId17"/>
    <p:sldId id="287" r:id="rId18"/>
    <p:sldId id="288" r:id="rId19"/>
    <p:sldId id="266" r:id="rId20"/>
    <p:sldId id="267" r:id="rId21"/>
    <p:sldId id="264" r:id="rId22"/>
    <p:sldId id="265" r:id="rId23"/>
    <p:sldId id="258" r:id="rId24"/>
    <p:sldId id="260" r:id="rId25"/>
    <p:sldId id="270" r:id="rId26"/>
    <p:sldId id="271" r:id="rId27"/>
    <p:sldId id="272" r:id="rId28"/>
    <p:sldId id="259" r:id="rId29"/>
    <p:sldId id="268" r:id="rId30"/>
    <p:sldId id="269" r:id="rId31"/>
    <p:sldId id="263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3D41-FBB7-0B41-8D69-0E629A76190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4E6C1-ED99-1E41-8D5A-010AA95FD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X-Rays:</a:t>
            </a:r>
            <a:r>
              <a:rPr lang="en-US" baseline="0" dirty="0" smtClean="0"/>
              <a:t> high-frequency electromagnetic waves; not very helpful</a:t>
            </a:r>
          </a:p>
          <a:p>
            <a:r>
              <a:rPr lang="en-US" baseline="0" dirty="0" smtClean="0"/>
              <a:t>CAT scans: combines several 2-D images into 3D “slices” – not very helpful</a:t>
            </a:r>
          </a:p>
          <a:p>
            <a:r>
              <a:rPr lang="en-US" baseline="0" dirty="0" smtClean="0"/>
              <a:t>EEG: measures electrical patterns based on neural activity; brain waves – 5 types</a:t>
            </a:r>
          </a:p>
          <a:p>
            <a:r>
              <a:rPr lang="en-US" baseline="0" dirty="0" smtClean="0"/>
              <a:t>PET scans: uses radioactive tracer; can only do one scanning session (usually 12 scans) a year; does not show specific area; shows anatomical areas that are active while in process</a:t>
            </a:r>
          </a:p>
          <a:p>
            <a:r>
              <a:rPr lang="en-US" baseline="0" dirty="0" smtClean="0"/>
              <a:t>fMRI: detailed; shows function of structures of brain &amp; neural activity; can be repeated in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Relieves stress, diminishes pain, and treats other severe impairments</a:t>
            </a:r>
          </a:p>
          <a:p>
            <a:r>
              <a:rPr lang="en-US" dirty="0" smtClean="0"/>
              <a:t>While listening to Mozart, it can increase spatial-</a:t>
            </a:r>
            <a:r>
              <a:rPr lang="en-US" dirty="0" err="1" smtClean="0"/>
              <a:t>termporal</a:t>
            </a:r>
            <a:r>
              <a:rPr lang="en-US" baseline="0" dirty="0" smtClean="0"/>
              <a:t> intelligence for short awhile “Mozart Effect”</a:t>
            </a:r>
          </a:p>
          <a:p>
            <a:r>
              <a:rPr lang="en-US" baseline="0" dirty="0" smtClean="0"/>
              <a:t>Stimulates spatial thinking and neural networks can readily share cognitive 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9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Cerebellum plays important role in attention, long-term</a:t>
            </a:r>
            <a:r>
              <a:rPr lang="en-US" baseline="0" dirty="0" smtClean="0"/>
              <a:t> memory, spatial perception, impulse control, and frontal lobe’s cognitive functions</a:t>
            </a:r>
          </a:p>
          <a:p>
            <a:r>
              <a:rPr lang="en-US" baseline="0" dirty="0" smtClean="0"/>
              <a:t>Recess gives students blood circulation (which is good for brain since brain needs oxygen), as well as opportunities for developing communication, social, &amp; gross motor skills ~ students also learn how to listen, share, and cooperate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2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Infants learn language</a:t>
            </a:r>
            <a:r>
              <a:rPr lang="en-US" baseline="0" dirty="0" smtClean="0"/>
              <a:t> from native speaking person better than watching or listening to </a:t>
            </a:r>
            <a:r>
              <a:rPr lang="en-US" baseline="0" dirty="0" err="1" smtClean="0"/>
              <a:t>dvds</a:t>
            </a:r>
            <a:r>
              <a:rPr lang="en-US" baseline="0" dirty="0" smtClean="0"/>
              <a:t> (American toddlers learned to speak Mandarin Chinese by interacting with Mandarin speaking woman)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social interaction VERY important</a:t>
            </a:r>
          </a:p>
          <a:p>
            <a:r>
              <a:rPr lang="en-US" dirty="0" smtClean="0"/>
              <a:t>Adolescents</a:t>
            </a:r>
            <a:r>
              <a:rPr lang="en-US" baseline="0" dirty="0" smtClean="0"/>
              <a:t> are still developing skills and social interactions are important in developing these skills; emotions are fully developed, but frontal lobe is not quite so much yet so by watching others and modeling others can learn socially appropriate behaviors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Toddlers</a:t>
            </a:r>
            <a:r>
              <a:rPr lang="en-US" baseline="0" dirty="0" smtClean="0"/>
              <a:t> saw adults struggling to open a bag; after several attempts, adults finally opens the bag; toddler will mimic the successful attempts and not the unsuccessful ones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8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robot turns head, babies</a:t>
            </a:r>
            <a:r>
              <a:rPr lang="en-US" baseline="0" dirty="0" smtClean="0"/>
              <a:t> less than 12 months follow the head motion; however, babies at age 1 years old will turn head only if robot’s eyes are open and head turns – however, if robot is blindfolded and turns head, babies will also turn head; not unless babies themselves are blindfolded will they understand that robots cannot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adults</a:t>
            </a:r>
            <a:r>
              <a:rPr lang="en-US" baseline="0" dirty="0" smtClean="0"/>
              <a:t> “cut” themselves or show they have an “</a:t>
            </a:r>
            <a:r>
              <a:rPr lang="en-US" baseline="0" dirty="0" err="1" smtClean="0"/>
              <a:t>owwie</a:t>
            </a:r>
            <a:r>
              <a:rPr lang="en-US" baseline="0" dirty="0" smtClean="0"/>
              <a:t>,” toddlers will try to either kiss it or put a </a:t>
            </a:r>
            <a:r>
              <a:rPr lang="en-US" baseline="0" dirty="0" err="1" smtClean="0"/>
              <a:t>bandaid</a:t>
            </a:r>
            <a:r>
              <a:rPr lang="en-US" baseline="0" dirty="0" smtClean="0"/>
              <a:t> or show empathy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Macrophage: clean</a:t>
            </a:r>
            <a:r>
              <a:rPr lang="en-US" baseline="0" dirty="0" smtClean="0"/>
              <a:t> up</a:t>
            </a:r>
          </a:p>
          <a:p>
            <a:r>
              <a:rPr lang="en-US" baseline="0" dirty="0" err="1" smtClean="0"/>
              <a:t>Obligrodendrocytes</a:t>
            </a:r>
            <a:r>
              <a:rPr lang="en-US" baseline="0" dirty="0" smtClean="0"/>
              <a:t>: makes myelin</a:t>
            </a:r>
          </a:p>
          <a:p>
            <a:r>
              <a:rPr lang="en-US" baseline="0" dirty="0" smtClean="0"/>
              <a:t>Astrocytes: blood brain barrier</a:t>
            </a:r>
          </a:p>
          <a:p>
            <a:r>
              <a:rPr lang="en-US" baseline="0" dirty="0" smtClean="0"/>
              <a:t>Schwann cells: </a:t>
            </a:r>
            <a:r>
              <a:rPr lang="en-US" baseline="0" dirty="0" err="1" smtClean="0"/>
              <a:t>myelinates</a:t>
            </a:r>
            <a:r>
              <a:rPr lang="en-US" baseline="0" dirty="0" smtClean="0"/>
              <a:t> axons, especially in peripheral nervous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r>
              <a:rPr lang="en-US" baseline="0" dirty="0" smtClean="0"/>
              <a:t> &amp; electrical components come together</a:t>
            </a:r>
          </a:p>
          <a:p>
            <a:r>
              <a:rPr lang="en-US" baseline="0" dirty="0" smtClean="0"/>
              <a:t>Action potential reaches terminal of axon which stimulates vesicles to open, and that triggers the release of neurotransmitters into synaptic cleft (gap separating axon terminal &amp; dendrite)</a:t>
            </a:r>
          </a:p>
          <a:p>
            <a:r>
              <a:rPr lang="en-US" baseline="0" dirty="0" smtClean="0"/>
              <a:t>Electrons of action potential = converted to chemical signal</a:t>
            </a:r>
          </a:p>
          <a:p>
            <a:r>
              <a:rPr lang="en-US" baseline="0" dirty="0" smtClean="0"/>
              <a:t>Neurotransmitters reach other side of synapse which makes contact with target, postsynaptic or receiving neuron</a:t>
            </a:r>
          </a:p>
          <a:p>
            <a:r>
              <a:rPr lang="en-US" baseline="0" dirty="0" smtClean="0"/>
              <a:t>As neuron adds up enough electrical signals from dendrites, neuron will fire</a:t>
            </a:r>
          </a:p>
          <a:p>
            <a:r>
              <a:rPr lang="en-US" baseline="0" dirty="0" smtClean="0"/>
              <a:t>	if task accomplished, clears synapse in 3 ways:</a:t>
            </a:r>
          </a:p>
          <a:p>
            <a:r>
              <a:rPr lang="en-US" baseline="0" dirty="0" smtClean="0"/>
              <a:t>		reuptake channels (axon terminals reabsorbs neurotransmitter molecules to “reuse” again</a:t>
            </a:r>
          </a:p>
          <a:p>
            <a:r>
              <a:rPr lang="en-US" baseline="0" dirty="0" smtClean="0"/>
              <a:t>		enzyme in synaptic cleft destroy some neurotransmitter molecules</a:t>
            </a:r>
          </a:p>
          <a:p>
            <a:r>
              <a:rPr lang="en-US" baseline="0" dirty="0" smtClean="0"/>
              <a:t>		other molecules diffused out and carried away as waste material by cerebrospinal fluid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PONS located above medulla oblongata</a:t>
            </a:r>
          </a:p>
          <a:p>
            <a:r>
              <a:rPr lang="en-US" dirty="0" smtClean="0"/>
              <a:t>Prefrontal</a:t>
            </a:r>
            <a:r>
              <a:rPr lang="en-US" baseline="0" dirty="0" smtClean="0"/>
              <a:t> cortex located towards the bottom part of frontal lobe</a:t>
            </a:r>
          </a:p>
          <a:p>
            <a:r>
              <a:rPr lang="en-US" baseline="0" dirty="0" smtClean="0"/>
              <a:t>Brain stem: ensures body’s survival</a:t>
            </a:r>
          </a:p>
          <a:p>
            <a:r>
              <a:rPr lang="en-US" baseline="0" dirty="0" smtClean="0"/>
              <a:t>Control of autonomic functions (especially medulla oblongata)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Thalamus: relay station between sense organs and cortex (like “watchtower”)</a:t>
            </a:r>
          </a:p>
          <a:p>
            <a:r>
              <a:rPr lang="en-US" dirty="0" smtClean="0"/>
              <a:t>Hypothalamus:</a:t>
            </a:r>
            <a:r>
              <a:rPr lang="en-US" baseline="0" dirty="0" smtClean="0"/>
              <a:t> maintains normal balance of body</a:t>
            </a:r>
          </a:p>
          <a:p>
            <a:r>
              <a:rPr lang="en-US" baseline="0" dirty="0" smtClean="0"/>
              <a:t>Amygdala: fight-or-flight response; big part in control of emotions</a:t>
            </a:r>
          </a:p>
          <a:p>
            <a:r>
              <a:rPr lang="en-US" baseline="0" dirty="0" smtClean="0"/>
              <a:t>Hippocampus: memories of immediate past (short-term memory); sends memory to cortex where it will become long-term memory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Begins</a:t>
            </a:r>
            <a:r>
              <a:rPr lang="en-US" baseline="0" dirty="0" smtClean="0"/>
              <a:t> with taking environmental input through senses</a:t>
            </a:r>
          </a:p>
          <a:p>
            <a:r>
              <a:rPr lang="en-US" baseline="0" dirty="0" smtClean="0"/>
              <a:t>Next goes to immediate memory, one of two short-term memory places; operates subconsciously or consciously &amp; holds data for up to 30 seconds</a:t>
            </a:r>
          </a:p>
          <a:p>
            <a:r>
              <a:rPr lang="en-US" baseline="0" dirty="0" smtClean="0"/>
              <a:t>If not discarded, then goes to working memory; limited space where ideas are built upon, taken apart, or reworked for eventual storage elsewhere; most activity occurs in frontal lobe; although limited space, can increase # of items through “chunking” – grouping information into clusters; time limit = 15-20 minutes, in adults &amp; adolescents</a:t>
            </a:r>
          </a:p>
          <a:p>
            <a:r>
              <a:rPr lang="en-US" baseline="0" dirty="0" smtClean="0"/>
              <a:t>Long-term storage: information that is not lost throughout short-term memory process; takes time &amp; occurs during deep sleep; dynamic and interactive system; can retrieve memories from long-term storage into working memory, but brain will remember newly created memory of it, not the </a:t>
            </a:r>
            <a:r>
              <a:rPr lang="en-US" baseline="0" smtClean="0"/>
              <a:t>prior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4MAT: takes into consideration right brain &amp; left brain learning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classrooms, teachers typically teach in the 2-3 areas; children typically learn in the 1&amp;4 areas</a:t>
            </a:r>
          </a:p>
          <a:p>
            <a:r>
              <a:rPr lang="en-US" baseline="0" dirty="0" smtClean="0"/>
              <a:t>Important to touch upon every part of the model (if possible)</a:t>
            </a:r>
          </a:p>
          <a:p>
            <a:r>
              <a:rPr lang="en-US" baseline="0" dirty="0" smtClean="0"/>
              <a:t>Horizontal axis = Active learning (left) and passive learning (right)</a:t>
            </a:r>
          </a:p>
          <a:p>
            <a:r>
              <a:rPr lang="en-US" baseline="0" dirty="0" smtClean="0"/>
              <a:t>Vertical axis = concrete thinking (top), abstract thinking (bottom)</a:t>
            </a:r>
          </a:p>
          <a:p>
            <a:r>
              <a:rPr lang="en-US" baseline="0" dirty="0" smtClean="0"/>
              <a:t>Areas 2&amp;3 = extrinsic motivation; Areas 1&amp;4 = intrinsic motivation</a:t>
            </a:r>
          </a:p>
          <a:p>
            <a:r>
              <a:rPr lang="en-US" baseline="0" dirty="0" smtClean="0"/>
              <a:t>Quadrant 4 is where teachers can make authentic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looking at pictures, able to transform thoughts into images and vice versa</a:t>
            </a:r>
          </a:p>
          <a:p>
            <a:r>
              <a:rPr lang="en-US" baseline="0" dirty="0" smtClean="0"/>
              <a:t>Long-term memory capacity for pictures seems unlimited</a:t>
            </a:r>
          </a:p>
          <a:p>
            <a:r>
              <a:rPr lang="en-US" baseline="0" dirty="0" smtClean="0"/>
              <a:t>Imagery is a process of mental visualization of objects, events, and </a:t>
            </a:r>
            <a:r>
              <a:rPr lang="en-US" baseline="0" dirty="0" err="1" smtClean="0"/>
              <a:t>arays</a:t>
            </a:r>
            <a:r>
              <a:rPr lang="en-US" baseline="0" dirty="0" smtClean="0"/>
              <a:t> related to the new learning – can help store information into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E6C1-ED99-1E41-8D5A-010AA95FD7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9/26/2016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4034" cy="885285"/>
          </a:xfrm>
        </p:spPr>
        <p:txBody>
          <a:bodyPr/>
          <a:lstStyle/>
          <a:p>
            <a:r>
              <a:rPr lang="en-US" dirty="0" smtClean="0"/>
              <a:t>BRAIN AND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Jessica Chung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22" y="1126942"/>
            <a:ext cx="2357446" cy="2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Processes:</a:t>
            </a:r>
          </a:p>
          <a:p>
            <a:pPr lvl="1"/>
            <a:r>
              <a:rPr lang="en-US" dirty="0" smtClean="0"/>
              <a:t>Sensory information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“WHERE”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vision</a:t>
            </a:r>
          </a:p>
          <a:p>
            <a:r>
              <a:rPr lang="en-US" dirty="0" smtClean="0"/>
              <a:t>“WHAT”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5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Processes:</a:t>
            </a:r>
          </a:p>
          <a:p>
            <a:pPr lvl="1"/>
            <a:r>
              <a:rPr lang="en-US" dirty="0" smtClean="0"/>
              <a:t>Hearing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Memory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Thalamus</a:t>
            </a:r>
          </a:p>
          <a:p>
            <a:pPr lvl="1"/>
            <a:r>
              <a:rPr lang="en-US" dirty="0" smtClean="0"/>
              <a:t>Hypothalamus</a:t>
            </a:r>
          </a:p>
          <a:p>
            <a:pPr lvl="1"/>
            <a:r>
              <a:rPr lang="en-US" dirty="0" smtClean="0"/>
              <a:t>Hippocampus</a:t>
            </a:r>
          </a:p>
          <a:p>
            <a:pPr lvl="1"/>
            <a:r>
              <a:rPr lang="en-US" dirty="0" smtClean="0"/>
              <a:t>Amygdala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9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BRAIN PROCESSES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Learning, storing, &amp; remembering = dynamic &amp; interactive process</a:t>
            </a:r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66" y="2737648"/>
            <a:ext cx="5641034" cy="338851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http://www.breakthroughlearningcollege.com/memory/processing-memory/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52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McCarthy’s 4MAT model = model for teachers to follow in classrooms</a:t>
            </a:r>
          </a:p>
          <a:p>
            <a:r>
              <a:rPr lang="en-US" dirty="0" smtClean="0"/>
              <a:t>People learn differently &amp; model takes that into consideration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17" y="3168758"/>
            <a:ext cx="2687461" cy="26995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http://westallen.typepad.com/.a/6a00d8341cad7153ef016306afc956970d-popup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163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ENHANCE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aids: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Can greatly increase students’ understanding &amp; retention of information in curriculum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28" y="4036575"/>
            <a:ext cx="2162220" cy="20895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http://www.presentation-skills.biz/visual-aids/presentation-visual-aids.htm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 LEARNING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Auditory aids/music:</a:t>
            </a:r>
          </a:p>
          <a:p>
            <a:pPr lvl="1"/>
            <a:r>
              <a:rPr lang="en-US" dirty="0" smtClean="0"/>
              <a:t>Music can activate: </a:t>
            </a:r>
          </a:p>
          <a:p>
            <a:pPr lvl="2"/>
            <a:r>
              <a:rPr lang="en-US" dirty="0" smtClean="0"/>
              <a:t>Cognitive</a:t>
            </a:r>
          </a:p>
          <a:p>
            <a:pPr lvl="2"/>
            <a:r>
              <a:rPr lang="en-US" dirty="0" smtClean="0"/>
              <a:t>Visual</a:t>
            </a:r>
          </a:p>
          <a:p>
            <a:pPr lvl="2"/>
            <a:r>
              <a:rPr lang="en-US" dirty="0" smtClean="0"/>
              <a:t>Auditory</a:t>
            </a:r>
          </a:p>
          <a:p>
            <a:pPr lvl="2"/>
            <a:r>
              <a:rPr lang="en-US" dirty="0" smtClean="0"/>
              <a:t>Affective</a:t>
            </a:r>
          </a:p>
          <a:p>
            <a:pPr lvl="2"/>
            <a:r>
              <a:rPr lang="en-US" dirty="0" smtClean="0"/>
              <a:t>Motor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26" y="2603797"/>
            <a:ext cx="4648555" cy="19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LEARNING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Physical exercise improves brain performance</a:t>
            </a:r>
          </a:p>
          <a:p>
            <a:pPr lvl="1"/>
            <a:r>
              <a:rPr lang="en-US" dirty="0" smtClean="0"/>
              <a:t>Linked to learning and memory</a:t>
            </a:r>
          </a:p>
          <a:p>
            <a:pPr lvl="1"/>
            <a:r>
              <a:rPr lang="en-US" dirty="0" smtClean="0"/>
              <a:t>Cerebellum plays important role</a:t>
            </a:r>
          </a:p>
          <a:p>
            <a:pPr lvl="1"/>
            <a:r>
              <a:rPr lang="en-US" dirty="0" smtClean="0"/>
              <a:t>Recess gives children different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5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INFLUENCES – INTRO.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behavior essential for: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Survival</a:t>
            </a:r>
          </a:p>
          <a:p>
            <a:pPr lvl="2"/>
            <a:r>
              <a:rPr lang="en-US" dirty="0" smtClean="0"/>
              <a:t>Social isolation &amp; social separation = risk factors for medical disorders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INSIDE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techniques: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CAT scans</a:t>
            </a:r>
          </a:p>
          <a:p>
            <a:pPr lvl="1"/>
            <a:r>
              <a:rPr lang="en-US" dirty="0" smtClean="0"/>
              <a:t>EEG</a:t>
            </a:r>
          </a:p>
          <a:p>
            <a:pPr lvl="1"/>
            <a:r>
              <a:rPr lang="en-US" dirty="0" smtClean="0"/>
              <a:t>PET</a:t>
            </a:r>
          </a:p>
          <a:p>
            <a:pPr lvl="1"/>
            <a:r>
              <a:rPr lang="en-US" dirty="0" smtClean="0"/>
              <a:t>fMRI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90242"/>
            <a:ext cx="3810000" cy="3632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http://www.elements4health.com/pet-scans-reveal-plaques-and-tangles-in-alzheimers.html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27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MOTIVATED SOCIAL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attachment</a:t>
            </a:r>
          </a:p>
          <a:p>
            <a:r>
              <a:rPr lang="en-US" dirty="0"/>
              <a:t>S</a:t>
            </a:r>
            <a:r>
              <a:rPr lang="en-US" dirty="0" smtClean="0"/>
              <a:t>ocial affiliation </a:t>
            </a:r>
          </a:p>
          <a:p>
            <a:r>
              <a:rPr lang="en-US" dirty="0" smtClean="0"/>
              <a:t>Sex behavior </a:t>
            </a:r>
          </a:p>
          <a:p>
            <a:r>
              <a:rPr lang="en-US" dirty="0" smtClean="0"/>
              <a:t>Parental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PARTS OF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Occipital temporal junction (especially for facial recognition)</a:t>
            </a:r>
          </a:p>
          <a:p>
            <a:r>
              <a:rPr lang="en-US" dirty="0" smtClean="0"/>
              <a:t>Superior temporal sulcus, amygdala, ventromedial prefrontal cortex involved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10" y="3629227"/>
            <a:ext cx="3723782" cy="27928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http://www.dana.org/uploadedImages/Images/neuroanatomy_large.jpg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7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PARTS OF BRAIN?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Amygdala: recognition of social emotions &amp; perception of fear</a:t>
            </a:r>
          </a:p>
          <a:p>
            <a:pPr lvl="1"/>
            <a:r>
              <a:rPr lang="en-US" dirty="0"/>
              <a:t>Ventromedial prefrontal </a:t>
            </a:r>
            <a:r>
              <a:rPr lang="en-US" dirty="0" smtClean="0"/>
              <a:t>cortex = pleasantness, social judgment, and processing of social vocalizations in nonhuman primates</a:t>
            </a:r>
          </a:p>
          <a:p>
            <a:pPr lvl="1"/>
            <a:r>
              <a:rPr lang="en-US" dirty="0" smtClean="0"/>
              <a:t>Striatum, medial insula, anterior cingulate cortex in romantic 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VS.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interaction &amp; social setting critical</a:t>
            </a:r>
          </a:p>
          <a:p>
            <a:pPr lvl="1"/>
            <a:r>
              <a:rPr lang="en-US" dirty="0" smtClean="0"/>
              <a:t>Infants learn language better</a:t>
            </a:r>
          </a:p>
          <a:p>
            <a:pPr lvl="1"/>
            <a:r>
              <a:rPr lang="en-US" dirty="0" smtClean="0"/>
              <a:t>DVDs &amp; CDs not as effective</a:t>
            </a:r>
          </a:p>
          <a:p>
            <a:pPr lvl="1"/>
            <a:r>
              <a:rPr lang="en-US" dirty="0" smtClean="0"/>
              <a:t>Social cues highlight what to learn &amp; when</a:t>
            </a:r>
          </a:p>
          <a:p>
            <a:pPr lvl="1"/>
            <a:r>
              <a:rPr lang="en-US" dirty="0" smtClean="0"/>
              <a:t>Students learn better face to face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207" y="3996159"/>
            <a:ext cx="3196677" cy="21337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http://acecec.blogspot.com/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5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 BEHAVIOR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 can learn language</a:t>
            </a:r>
          </a:p>
          <a:p>
            <a:r>
              <a:rPr lang="en-US" dirty="0" smtClean="0"/>
              <a:t>Learning trajectories influenced before going to school</a:t>
            </a:r>
          </a:p>
          <a:p>
            <a:r>
              <a:rPr lang="en-US" dirty="0" smtClean="0"/>
              <a:t>Adolescents still developing in brain</a:t>
            </a:r>
          </a:p>
          <a:p>
            <a:pPr lvl="1"/>
            <a:r>
              <a:rPr lang="en-US" dirty="0" smtClean="0"/>
              <a:t>Self-awareness</a:t>
            </a:r>
          </a:p>
          <a:p>
            <a:pPr lvl="1"/>
            <a:r>
              <a:rPr lang="en-US" dirty="0" smtClean="0"/>
              <a:t>Social cognitive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play important</a:t>
            </a:r>
          </a:p>
          <a:p>
            <a:pPr lvl="1"/>
            <a:r>
              <a:rPr lang="en-US" dirty="0" smtClean="0"/>
              <a:t>Cognitive benefits: awareness, reasoning, observation skills, creativity, concentration, and imagination</a:t>
            </a:r>
          </a:p>
          <a:p>
            <a:pPr lvl="1"/>
            <a:r>
              <a:rPr lang="en-US" dirty="0" smtClean="0"/>
              <a:t>Physical benefits: coordination, balance, &amp; agility</a:t>
            </a:r>
          </a:p>
          <a:p>
            <a:pPr lvl="1"/>
            <a:r>
              <a:rPr lang="en-US" dirty="0" smtClean="0"/>
              <a:t>Health benefits: reduced sickness &amp; speedier recovery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STIMULI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contact leads to:</a:t>
            </a:r>
          </a:p>
          <a:p>
            <a:pPr lvl="1"/>
            <a:r>
              <a:rPr lang="en-US" dirty="0" smtClean="0"/>
              <a:t>Diminished senses</a:t>
            </a:r>
          </a:p>
          <a:p>
            <a:pPr lvl="1"/>
            <a:r>
              <a:rPr lang="en-US" dirty="0" smtClean="0"/>
              <a:t>Attention difficulties</a:t>
            </a:r>
          </a:p>
          <a:p>
            <a:pPr lvl="1"/>
            <a:r>
              <a:rPr lang="en-US" dirty="0" smtClean="0"/>
              <a:t>Disassociation from nature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OUTDOOR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play behavior: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Developing social competence</a:t>
            </a:r>
          </a:p>
          <a:p>
            <a:pPr lvl="2"/>
            <a:r>
              <a:rPr lang="en-US" dirty="0" smtClean="0"/>
              <a:t>Learning risk management</a:t>
            </a:r>
          </a:p>
          <a:p>
            <a:pPr lvl="1"/>
            <a:r>
              <a:rPr lang="en-US" dirty="0" smtClean="0"/>
              <a:t>Rich setting for imagination &amp; fantasy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18" y="4486911"/>
            <a:ext cx="3056448" cy="20233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http://www.playingiseducational.info/outdoor-play-structures/134-choosing-stain-to-maintenance-your-wooden-outdoor-play-structures/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95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SOCIAL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Imitation</a:t>
            </a:r>
          </a:p>
          <a:p>
            <a:pPr lvl="1"/>
            <a:r>
              <a:rPr lang="en-US" dirty="0" smtClean="0"/>
              <a:t>Accelerates learning</a:t>
            </a:r>
          </a:p>
          <a:p>
            <a:pPr lvl="1"/>
            <a:r>
              <a:rPr lang="en-US" dirty="0" smtClean="0"/>
              <a:t>Faster than individual discovery</a:t>
            </a:r>
          </a:p>
          <a:p>
            <a:pPr lvl="1"/>
            <a:r>
              <a:rPr lang="en-US" dirty="0" smtClean="0"/>
              <a:t>Safer than trial-and-error learning</a:t>
            </a:r>
          </a:p>
          <a:p>
            <a:pPr lvl="1"/>
            <a:r>
              <a:rPr lang="en-US" dirty="0" smtClean="0"/>
              <a:t>Choose whom, when, &amp; what to imitate, mixed with self-discovery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http://www.forumjournal.org/site/issue/15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389083"/>
            <a:ext cx="1669670" cy="21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SOCIAL SKILLS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Attention:</a:t>
            </a:r>
          </a:p>
          <a:p>
            <a:pPr lvl="1"/>
            <a:r>
              <a:rPr lang="en-US" dirty="0" smtClean="0"/>
              <a:t>Same object/event = common ground for communication &amp; teaching</a:t>
            </a:r>
          </a:p>
          <a:p>
            <a:pPr lvl="1"/>
            <a:r>
              <a:rPr lang="en-US" dirty="0" smtClean="0"/>
              <a:t>Ex. Infant head turning</a:t>
            </a:r>
          </a:p>
          <a:p>
            <a:pPr lvl="1"/>
            <a:r>
              <a:rPr lang="en-US" dirty="0" smtClean="0"/>
              <a:t>Interpret behavior &amp; experience of others based on personal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types of cells:</a:t>
            </a:r>
          </a:p>
          <a:p>
            <a:pPr lvl="1"/>
            <a:r>
              <a:rPr lang="en-US" dirty="0" smtClean="0"/>
              <a:t>Neurons</a:t>
            </a:r>
          </a:p>
          <a:p>
            <a:pPr lvl="1"/>
            <a:r>
              <a:rPr lang="en-US" dirty="0" smtClean="0"/>
              <a:t>Glial cells</a:t>
            </a:r>
          </a:p>
          <a:p>
            <a:r>
              <a:rPr lang="en-US" dirty="0" smtClean="0"/>
              <a:t>Neurons transmit information</a:t>
            </a:r>
          </a:p>
          <a:p>
            <a:r>
              <a:rPr lang="en-US" dirty="0" smtClean="0"/>
              <a:t>Glial cells = helper cells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67" y="3608614"/>
            <a:ext cx="2984500" cy="213178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http://webspace.ship.edu/cgboer/theneuron.html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3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SOCIAL SKILLS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Empathy &amp; Social Emotions:</a:t>
            </a:r>
          </a:p>
          <a:p>
            <a:pPr lvl="1"/>
            <a:r>
              <a:rPr lang="en-US" dirty="0" smtClean="0"/>
              <a:t>Critical in understanding</a:t>
            </a:r>
          </a:p>
          <a:p>
            <a:pPr lvl="1"/>
            <a:r>
              <a:rPr lang="en-US" dirty="0" smtClean="0"/>
              <a:t>Ex. Toddlers show empathy towards adults in pain</a:t>
            </a:r>
          </a:p>
          <a:p>
            <a:pPr lvl="1"/>
            <a:r>
              <a:rPr lang="en-US" dirty="0" smtClean="0"/>
              <a:t>Overlap in neural systems (seeing painful stimulus vs. receiving painful stimulus)</a:t>
            </a:r>
          </a:p>
        </p:txBody>
      </p:sp>
    </p:spTree>
    <p:extLst>
      <p:ext uri="{BB962C8B-B14F-4D97-AF65-F5344CB8AC3E}">
        <p14:creationId xmlns:p14="http://schemas.microsoft.com/office/powerpoint/2010/main" val="17909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improvements in:</a:t>
            </a:r>
          </a:p>
          <a:p>
            <a:pPr lvl="1"/>
            <a:r>
              <a:rPr lang="en-US" dirty="0" smtClean="0"/>
              <a:t>Academic achievement</a:t>
            </a:r>
          </a:p>
          <a:p>
            <a:pPr lvl="1"/>
            <a:r>
              <a:rPr lang="en-US" dirty="0" smtClean="0"/>
              <a:t>Social adjustment</a:t>
            </a:r>
          </a:p>
          <a:p>
            <a:pPr lvl="1"/>
            <a:r>
              <a:rPr lang="en-US" dirty="0" smtClean="0"/>
              <a:t>Economic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67" y="2597787"/>
            <a:ext cx="4567332" cy="29290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http://www.edutopia.org/blog/improving-academic-achievement-disadvantaged-maurice-elias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37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/>
              <a:t>Blakemore, S. J. (2010). The developing social brain: Implications for education. </a:t>
            </a:r>
          </a:p>
          <a:p>
            <a:pPr marL="36576" indent="0">
              <a:buNone/>
            </a:pPr>
            <a:r>
              <a:rPr lang="en-US" sz="1400" i="1" dirty="0" smtClean="0"/>
              <a:t>	Neuron</a:t>
            </a:r>
            <a:r>
              <a:rPr lang="en-US" sz="1400" dirty="0"/>
              <a:t>, </a:t>
            </a:r>
            <a:r>
              <a:rPr lang="en-US" sz="1400" i="1" dirty="0"/>
              <a:t>65</a:t>
            </a:r>
            <a:r>
              <a:rPr lang="en-US" sz="1400" dirty="0"/>
              <a:t>, 744–747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Dowdell</a:t>
            </a:r>
            <a:r>
              <a:rPr lang="en-US" sz="1400" dirty="0"/>
              <a:t>, K., Gray, T., &amp; Malone, K. (2011). Nature and its influence on children's </a:t>
            </a:r>
            <a:r>
              <a:rPr lang="en-US" sz="1400" dirty="0" smtClean="0"/>
              <a:t>	outdoor </a:t>
            </a:r>
            <a:r>
              <a:rPr lang="en-US" sz="1400" dirty="0"/>
              <a:t>play. </a:t>
            </a:r>
            <a:r>
              <a:rPr lang="en-US" sz="1400" i="1" dirty="0"/>
              <a:t>Australian Journal of Outdoor Education</a:t>
            </a:r>
            <a:r>
              <a:rPr lang="en-US" sz="1400" dirty="0"/>
              <a:t>, </a:t>
            </a:r>
            <a:r>
              <a:rPr lang="en-US" sz="1400" i="1" dirty="0"/>
              <a:t>15</a:t>
            </a:r>
            <a:r>
              <a:rPr lang="en-US" sz="1400" dirty="0"/>
              <a:t>(2), 24-35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Insel</a:t>
            </a:r>
            <a:r>
              <a:rPr lang="en-US" sz="1400" dirty="0"/>
              <a:t>, T. R., &amp; Fernald, R. D. (2004). How the brain processes social information: </a:t>
            </a:r>
            <a:r>
              <a:rPr lang="en-US" sz="1400" dirty="0" smtClean="0"/>
              <a:t>	Searching </a:t>
            </a:r>
            <a:r>
              <a:rPr lang="en-US" sz="1400" dirty="0"/>
              <a:t>for the social </a:t>
            </a:r>
            <a:r>
              <a:rPr lang="en-US" sz="1400" dirty="0" err="1"/>
              <a:t>brian</a:t>
            </a:r>
            <a:r>
              <a:rPr lang="en-US" sz="1400" dirty="0"/>
              <a:t>.</a:t>
            </a:r>
            <a:r>
              <a:rPr lang="en-US" sz="1400" i="1" dirty="0"/>
              <a:t> </a:t>
            </a:r>
            <a:r>
              <a:rPr lang="en-US" sz="1400" i="1" dirty="0" err="1"/>
              <a:t>Annu</a:t>
            </a:r>
            <a:r>
              <a:rPr lang="en-US" sz="1400" i="1" dirty="0"/>
              <a:t>. Rev. </a:t>
            </a:r>
            <a:r>
              <a:rPr lang="en-US" sz="1400" i="1" dirty="0" err="1"/>
              <a:t>Neurosci</a:t>
            </a:r>
            <a:r>
              <a:rPr lang="en-US" sz="1400" i="1" dirty="0"/>
              <a:t>.</a:t>
            </a:r>
            <a:r>
              <a:rPr lang="en-US" sz="1400" dirty="0"/>
              <a:t>, </a:t>
            </a:r>
            <a:r>
              <a:rPr lang="en-US" sz="1400" i="1" dirty="0"/>
              <a:t>27</a:t>
            </a:r>
            <a:r>
              <a:rPr lang="en-US" sz="1400" dirty="0"/>
              <a:t>, 697-722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err="1"/>
              <a:t>Kuhl</a:t>
            </a:r>
            <a:r>
              <a:rPr lang="en-US" sz="1400" dirty="0"/>
              <a:t>, Patricia. (2011).  Early language learning and literacy: Neuroscience </a:t>
            </a:r>
          </a:p>
          <a:p>
            <a:pPr marL="36576" indent="0">
              <a:buNone/>
            </a:pPr>
            <a:r>
              <a:rPr lang="en-US" sz="1400" dirty="0" smtClean="0"/>
              <a:t>	implications </a:t>
            </a:r>
            <a:r>
              <a:rPr lang="en-US" sz="1400" dirty="0"/>
              <a:t>for education. </a:t>
            </a:r>
            <a:r>
              <a:rPr lang="en-US" sz="1400" i="1" dirty="0"/>
              <a:t>Mind Brain Educ</a:t>
            </a:r>
            <a:r>
              <a:rPr lang="en-US" sz="1400" dirty="0"/>
              <a:t>. </a:t>
            </a:r>
            <a:r>
              <a:rPr lang="en-US" sz="1400" i="1" dirty="0"/>
              <a:t>5</a:t>
            </a:r>
            <a:r>
              <a:rPr lang="en-US" sz="1400" dirty="0"/>
              <a:t>(3): 128–142. </a:t>
            </a:r>
          </a:p>
          <a:p>
            <a:pPr marL="36576" indent="0">
              <a:buNone/>
            </a:pPr>
            <a:r>
              <a:rPr lang="en-US" sz="1400" dirty="0" smtClean="0"/>
              <a:t>	doi</a:t>
            </a:r>
            <a:r>
              <a:rPr lang="en-US" sz="1400" dirty="0"/>
              <a:t>:10.1111/j.1751-228X.2011.01121.x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Meltzoff</a:t>
            </a:r>
            <a:r>
              <a:rPr lang="en-US" sz="1400" dirty="0"/>
              <a:t>, A. N., </a:t>
            </a:r>
            <a:r>
              <a:rPr lang="en-US" sz="1400" dirty="0" err="1"/>
              <a:t>Kuhl</a:t>
            </a:r>
            <a:r>
              <a:rPr lang="en-US" sz="1400" dirty="0"/>
              <a:t>, P. K., </a:t>
            </a:r>
            <a:r>
              <a:rPr lang="en-US" sz="1400" dirty="0" err="1"/>
              <a:t>Movellan</a:t>
            </a:r>
            <a:r>
              <a:rPr lang="en-US" sz="1400" dirty="0"/>
              <a:t>, J., and </a:t>
            </a:r>
            <a:r>
              <a:rPr lang="en-US" sz="1400" dirty="0" err="1"/>
              <a:t>Sejnowski</a:t>
            </a:r>
            <a:r>
              <a:rPr lang="en-US" sz="1400" dirty="0"/>
              <a:t>, T. J. (2009).  Foundations for</a:t>
            </a:r>
          </a:p>
          <a:p>
            <a:pPr marL="36576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a </a:t>
            </a:r>
            <a:r>
              <a:rPr lang="en-US" sz="1400" dirty="0"/>
              <a:t>new science of learning.  </a:t>
            </a:r>
            <a:r>
              <a:rPr lang="en-US" sz="1400" i="1" dirty="0"/>
              <a:t>Science. 325</a:t>
            </a:r>
            <a:r>
              <a:rPr lang="en-US" sz="1400" dirty="0"/>
              <a:t>(5938): 284-288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Nicoll-Senft</a:t>
            </a:r>
            <a:r>
              <a:rPr lang="en-US" sz="1400" dirty="0"/>
              <a:t>, J. M., &amp; </a:t>
            </a:r>
            <a:r>
              <a:rPr lang="en-US" sz="1400" dirty="0" err="1"/>
              <a:t>Seider</a:t>
            </a:r>
            <a:r>
              <a:rPr lang="en-US" sz="1400" dirty="0"/>
              <a:t>, S. N. (2010). Assessing the Impact of the 4MAT Teaching </a:t>
            </a:r>
            <a:r>
              <a:rPr lang="en-US" sz="1400" dirty="0" smtClean="0"/>
              <a:t>  </a:t>
            </a:r>
          </a:p>
          <a:p>
            <a:pPr marL="36576" indent="0">
              <a:buNone/>
            </a:pPr>
            <a:r>
              <a:rPr lang="en-US" sz="1400" dirty="0" smtClean="0"/>
              <a:t>	Model </a:t>
            </a:r>
            <a:r>
              <a:rPr lang="en-US" sz="1400" dirty="0"/>
              <a:t>Across Multiple Disciplines in Higher Education. College Teaching, 58(1), 19-27</a:t>
            </a:r>
            <a:r>
              <a:rPr lang="en-US" sz="1400" dirty="0" smtClean="0"/>
              <a:t>.</a:t>
            </a:r>
            <a:r>
              <a:rPr lang="en-US" sz="1400" dirty="0"/>
              <a:t> </a:t>
            </a:r>
          </a:p>
          <a:p>
            <a:r>
              <a:rPr lang="en-US" sz="1400" dirty="0" smtClean="0"/>
              <a:t>Sousa</a:t>
            </a:r>
            <a:r>
              <a:rPr lang="en-US" sz="1400" dirty="0"/>
              <a:t>, D. A. (2011). </a:t>
            </a:r>
            <a:r>
              <a:rPr lang="en-US" sz="1400" i="1" dirty="0"/>
              <a:t>How the brain learns</a:t>
            </a:r>
            <a:r>
              <a:rPr lang="en-US" sz="1400" dirty="0"/>
              <a:t>. Corwin Press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Tatar, E., &amp; </a:t>
            </a:r>
            <a:r>
              <a:rPr lang="en-US" sz="1400" dirty="0" err="1"/>
              <a:t>Dikici</a:t>
            </a:r>
            <a:r>
              <a:rPr lang="en-US" sz="1400" dirty="0"/>
              <a:t>, R. (2009). The effect of the 4MAT method (learning styles and brain </a:t>
            </a:r>
          </a:p>
          <a:p>
            <a:pPr marL="36576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hemispheres</a:t>
            </a:r>
            <a:r>
              <a:rPr lang="en-US" sz="1400" dirty="0"/>
              <a:t>) of instruction on achievement in mathematics. International Journal</a:t>
            </a:r>
          </a:p>
          <a:p>
            <a:pPr marL="36576" indent="0">
              <a:buNone/>
            </a:pPr>
            <a:r>
              <a:rPr lang="en-US" sz="1400" dirty="0" smtClean="0"/>
              <a:t>	of </a:t>
            </a:r>
            <a:r>
              <a:rPr lang="en-US" sz="1400" dirty="0"/>
              <a:t>Mathematical Education In Science And Technology, 40(8), 1027-1036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Wolfe, P. (2010). </a:t>
            </a:r>
            <a:r>
              <a:rPr lang="en-US" sz="1400" i="1" dirty="0"/>
              <a:t>Brain matters: Translating research into classroom practice</a:t>
            </a:r>
            <a:r>
              <a:rPr lang="en-US" sz="1400" dirty="0"/>
              <a:t>. Association for </a:t>
            </a:r>
            <a:r>
              <a:rPr lang="en-US" sz="1400" dirty="0" smtClean="0"/>
              <a:t>	Supervision </a:t>
            </a:r>
            <a:r>
              <a:rPr lang="en-US" sz="1400" dirty="0"/>
              <a:t>&amp; Curriculum Development.</a:t>
            </a:r>
          </a:p>
          <a:p>
            <a:pPr marL="36576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960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Parts:</a:t>
            </a:r>
          </a:p>
          <a:p>
            <a:pPr lvl="1"/>
            <a:r>
              <a:rPr lang="en-US" dirty="0" smtClean="0"/>
              <a:t>Dendrites</a:t>
            </a:r>
          </a:p>
          <a:p>
            <a:pPr lvl="1"/>
            <a:r>
              <a:rPr lang="en-US" dirty="0" smtClean="0"/>
              <a:t>Soma</a:t>
            </a:r>
          </a:p>
          <a:p>
            <a:pPr lvl="1"/>
            <a:r>
              <a:rPr lang="en-US" dirty="0" smtClean="0"/>
              <a:t>Axon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3" y="1417638"/>
            <a:ext cx="4910667" cy="49106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http://gskinner.com/blog/archives/2008/01/elm_tree_branch.html 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0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glial cells:</a:t>
            </a:r>
          </a:p>
          <a:p>
            <a:pPr lvl="1"/>
            <a:r>
              <a:rPr lang="en-US" dirty="0" smtClean="0"/>
              <a:t>Macrophage</a:t>
            </a:r>
          </a:p>
          <a:p>
            <a:pPr lvl="1"/>
            <a:r>
              <a:rPr lang="en-US" dirty="0" err="1" smtClean="0"/>
              <a:t>Obligrodendrocytes</a:t>
            </a:r>
            <a:endParaRPr lang="en-US" dirty="0" smtClean="0"/>
          </a:p>
          <a:p>
            <a:pPr lvl="1"/>
            <a:r>
              <a:rPr lang="en-US" dirty="0" smtClean="0"/>
              <a:t>Astrocytes</a:t>
            </a:r>
          </a:p>
          <a:p>
            <a:pPr lvl="1"/>
            <a:r>
              <a:rPr lang="en-US" dirty="0" smtClean="0"/>
              <a:t>Schwann cells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81" y="1143000"/>
            <a:ext cx="3810000" cy="4572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http://utpa-dcastillo.blogspot.com/2012/09/schwann-cells-to-potentially-cure.html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93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TAKES PLACE IN SYNAPSE?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62" y="1656023"/>
            <a:ext cx="6258196" cy="44701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1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Cortical view: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68" y="2087619"/>
            <a:ext cx="5478645" cy="40385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http://en.wikipedia.org/wiki/Functional_specialization_(brain)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69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BRAIN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Medial/sagittal view: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79" y="2161693"/>
            <a:ext cx="5378929" cy="39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Controls: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Voluntary movements</a:t>
            </a:r>
          </a:p>
          <a:p>
            <a:pPr lvl="1"/>
            <a:r>
              <a:rPr lang="en-US" dirty="0" smtClean="0"/>
              <a:t>Verbalizing</a:t>
            </a:r>
          </a:p>
          <a:p>
            <a:pPr lvl="1"/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Willpower</a:t>
            </a:r>
          </a:p>
          <a:p>
            <a:pPr lvl="1"/>
            <a:r>
              <a:rPr lang="en-US" dirty="0" smtClean="0"/>
              <a:t>Higher-order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600</TotalTime>
  <Words>1526</Words>
  <Application>Microsoft Office PowerPoint</Application>
  <PresentationFormat>On-screen Show (4:3)</PresentationFormat>
  <Paragraphs>253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Wingdings</vt:lpstr>
      <vt:lpstr>Wingdings 2</vt:lpstr>
      <vt:lpstr>Technic</vt:lpstr>
      <vt:lpstr>BRAIN AND LEARNING</vt:lpstr>
      <vt:lpstr>LOOKING INSIDE BRAIN</vt:lpstr>
      <vt:lpstr>BRAIN ANATOMY</vt:lpstr>
      <vt:lpstr>NEURONS</vt:lpstr>
      <vt:lpstr>GLIAL CELLS</vt:lpstr>
      <vt:lpstr>WHAT TAKES PLACE IN SYNAPSE?</vt:lpstr>
      <vt:lpstr>PARTS OF THE BRAIN</vt:lpstr>
      <vt:lpstr>PARTS OF BRAIN (cont.)</vt:lpstr>
      <vt:lpstr>FRONTAL LOBE</vt:lpstr>
      <vt:lpstr>PARIETAL LOBE</vt:lpstr>
      <vt:lpstr>OCCIPITAL LOBE</vt:lpstr>
      <vt:lpstr>TEMPORAL LOBE</vt:lpstr>
      <vt:lpstr>LIMBIC SYSTEM</vt:lpstr>
      <vt:lpstr>HOW BRAIN PROCESSES INFO.</vt:lpstr>
      <vt:lpstr>4MAT MODEL</vt:lpstr>
      <vt:lpstr>HOW TO ENHANCE LEARNING</vt:lpstr>
      <vt:lpstr>ENHANCE LEARNING (cont.)</vt:lpstr>
      <vt:lpstr>ENHANCE LEARNING (cont.)</vt:lpstr>
      <vt:lpstr>SOCIAL INFLUENCES – INTRO.</vt:lpstr>
      <vt:lpstr>MOTIVATED SOCIAL BEHAVIORS</vt:lpstr>
      <vt:lpstr>WHAT PARTS OF BRAIN?</vt:lpstr>
      <vt:lpstr>WHAT PARTS OF BRAIN? (cont.)</vt:lpstr>
      <vt:lpstr>HUMAN VS. MACHINE</vt:lpstr>
      <vt:lpstr>SOCIAL BEHAVIOR DEVELOPMENT</vt:lpstr>
      <vt:lpstr>ENVIRONMENT STIMULI</vt:lpstr>
      <vt:lpstr>ENVIRONMENTAL STIMULI (cont.)</vt:lpstr>
      <vt:lpstr>BENEFITS OF OUTDOOR PLAY</vt:lpstr>
      <vt:lpstr>3 SOCIAL SKILLS</vt:lpstr>
      <vt:lpstr>3 SOCIAL SKILLS (cont.)</vt:lpstr>
      <vt:lpstr>3 SOCIAL SKILLS (cont.)</vt:lpstr>
      <vt:lpstr>BENEFITS OF INTERACTION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INFLUENCES</dc:title>
  <dc:creator>Jessica Chung</dc:creator>
  <cp:lastModifiedBy>KK Drieberg</cp:lastModifiedBy>
  <cp:revision>34</cp:revision>
  <dcterms:created xsi:type="dcterms:W3CDTF">2013-02-11T23:12:48Z</dcterms:created>
  <dcterms:modified xsi:type="dcterms:W3CDTF">2016-09-27T06:04:04Z</dcterms:modified>
</cp:coreProperties>
</file>